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64" r:id="rId6"/>
    <p:sldId id="291" r:id="rId7"/>
    <p:sldId id="268" r:id="rId8"/>
    <p:sldId id="289" r:id="rId9"/>
    <p:sldId id="294" r:id="rId10"/>
    <p:sldId id="269" r:id="rId11"/>
    <p:sldId id="401" r:id="rId12"/>
    <p:sldId id="346" r:id="rId13"/>
    <p:sldId id="319" r:id="rId14"/>
    <p:sldId id="343" r:id="rId15"/>
    <p:sldId id="345" r:id="rId16"/>
    <p:sldId id="344" r:id="rId17"/>
    <p:sldId id="376" r:id="rId18"/>
    <p:sldId id="295" r:id="rId19"/>
    <p:sldId id="296" r:id="rId20"/>
    <p:sldId id="297" r:id="rId21"/>
    <p:sldId id="298" r:id="rId22"/>
    <p:sldId id="299" r:id="rId23"/>
    <p:sldId id="300" r:id="rId24"/>
    <p:sldId id="301" r:id="rId25"/>
    <p:sldId id="302" r:id="rId26"/>
    <p:sldId id="303" r:id="rId27"/>
    <p:sldId id="304" r:id="rId28"/>
    <p:sldId id="305" r:id="rId29"/>
    <p:sldId id="290" r:id="rId30"/>
    <p:sldId id="274" r:id="rId31"/>
    <p:sldId id="283" r:id="rId32"/>
    <p:sldId id="272" r:id="rId33"/>
    <p:sldId id="288" r:id="rId34"/>
    <p:sldId id="273" r:id="rId35"/>
    <p:sldId id="284" r:id="rId36"/>
    <p:sldId id="285" r:id="rId37"/>
    <p:sldId id="293" r:id="rId38"/>
    <p:sldId id="287" r:id="rId39"/>
    <p:sldId id="375" r:id="rId40"/>
  </p:sldIdLst>
  <p:sldSz cx="9144000" cy="5143500" type="screen16x9"/>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56" autoAdjust="0"/>
  </p:normalViewPr>
  <p:slideViewPr>
    <p:cSldViewPr showGuides="1">
      <p:cViewPr varScale="1">
        <p:scale>
          <a:sx n="109" d="100"/>
          <a:sy n="109" d="100"/>
        </p:scale>
        <p:origin x="706"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4" Type="http://schemas.openxmlformats.org/officeDocument/2006/relationships/tags" Target="tags/tag1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000D0-DA6C-4A26-ACFB-B96BDB69132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5CB81-31DA-4485-86B8-FBBBC4B8E02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545CB81-31DA-4485-86B8-FBBBC4B8E02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2" y="1597820"/>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399" y="205979"/>
            <a:ext cx="2057401"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1"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2"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0.jpeg"/><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91680" y="1491630"/>
            <a:ext cx="5760640" cy="645160"/>
          </a:xfrm>
          <a:prstGeom prst="rect">
            <a:avLst/>
          </a:prstGeom>
          <a:noFill/>
        </p:spPr>
        <p:txBody>
          <a:bodyPr wrap="square" rtlCol="0">
            <a:spAutoFit/>
          </a:bodyPr>
          <a:lstStyle/>
          <a:p>
            <a:pPr algn="ctr"/>
            <a:r>
              <a:rPr lang="zh-CN" altLang="en-US" sz="3600" b="1" dirty="0">
                <a:latin typeface="仿宋_GB2312" pitchFamily="49" charset="-122"/>
                <a:ea typeface="仿宋_GB2312" pitchFamily="49" charset="-122"/>
              </a:rPr>
              <a:t>智方设计</a:t>
            </a:r>
            <a:r>
              <a:rPr lang="zh-CN" altLang="en-US" sz="3600" b="1" dirty="0">
                <a:latin typeface="仿宋_GB2312" pitchFamily="49" charset="-122"/>
                <a:ea typeface="仿宋_GB2312" pitchFamily="49" charset="-122"/>
              </a:rPr>
              <a:t>股份有限公司</a:t>
            </a:r>
            <a:endParaRPr lang="zh-CN" altLang="en-US" sz="3600" b="1" dirty="0">
              <a:latin typeface="仿宋_GB2312" pitchFamily="49" charset="-122"/>
              <a:ea typeface="仿宋_GB2312"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
        <p:nvSpPr>
          <p:cNvPr id="5" name="矩形 4"/>
          <p:cNvSpPr/>
          <p:nvPr/>
        </p:nvSpPr>
        <p:spPr>
          <a:xfrm>
            <a:off x="1214120" y="454660"/>
            <a:ext cx="2877820" cy="471805"/>
          </a:xfrm>
          <a:prstGeom prst="rect">
            <a:avLst/>
          </a:prstGeom>
        </p:spPr>
        <p:txBody>
          <a:bodyPr wrap="none">
            <a:noAutofit/>
          </a:bodyPr>
          <a:lstStyle/>
          <a:p>
            <a:r>
              <a:rPr lang="zh-CN" altLang="en-US" dirty="0">
                <a:latin typeface="微软雅黑" panose="020B0503020204020204" pitchFamily="34" charset="-122"/>
                <a:ea typeface="微软雅黑" panose="020B0503020204020204" pitchFamily="34" charset="-122"/>
              </a:rPr>
              <a:t>七、西北分公司</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901700" y="919480"/>
            <a:ext cx="7456170" cy="3223260"/>
          </a:xfrm>
          <a:prstGeom prst="rect">
            <a:avLst/>
          </a:prstGeom>
        </p:spPr>
        <p:txBody>
          <a:bodyPr wrap="square">
            <a:noAutofit/>
          </a:bodyPr>
          <a:lstStyle/>
          <a:p>
            <a:pPr>
              <a:lnSpc>
                <a:spcPct val="190000"/>
              </a:lnSpc>
            </a:pPr>
            <a:r>
              <a:rPr lang="en-US" altLang="zh-CN" sz="1400" dirty="0">
                <a:latin typeface="微软雅黑" panose="020B0503020204020204" pitchFamily="34" charset="-122"/>
                <a:ea typeface="微软雅黑" panose="020B0503020204020204" pitchFamily="34" charset="-122"/>
              </a:rPr>
              <a:t>     ▴ </a:t>
            </a:r>
            <a:r>
              <a:rPr lang="zh-CN" altLang="en-US" sz="1400" dirty="0">
                <a:latin typeface="微软雅黑" panose="020B0503020204020204" pitchFamily="34" charset="-122"/>
                <a:ea typeface="微软雅黑" panose="020B0503020204020204" pitchFamily="34" charset="-122"/>
              </a:rPr>
              <a:t>西北分公司成立于</a:t>
            </a:r>
            <a:r>
              <a:rPr lang="en-US" altLang="zh-CN" sz="1400" dirty="0">
                <a:latin typeface="微软雅黑" panose="020B0503020204020204" pitchFamily="34" charset="-122"/>
                <a:ea typeface="微软雅黑" panose="020B0503020204020204" pitchFamily="34" charset="-122"/>
              </a:rPr>
              <a:t>2022</a:t>
            </a:r>
            <a:r>
              <a:rPr lang="zh-CN" altLang="en-US" sz="1400" dirty="0">
                <a:latin typeface="微软雅黑" panose="020B0503020204020204" pitchFamily="34" charset="-122"/>
                <a:ea typeface="微软雅黑" panose="020B0503020204020204" pitchFamily="34" charset="-122"/>
              </a:rPr>
              <a:t>年，致力于</a:t>
            </a:r>
            <a:r>
              <a:rPr lang="zh-CN" altLang="en-US" sz="1400" dirty="0">
                <a:latin typeface="微软雅黑" panose="020B0503020204020204" pitchFamily="34" charset="-122"/>
                <a:ea typeface="微软雅黑" panose="020B0503020204020204" pitchFamily="34" charset="-122"/>
              </a:rPr>
              <a:t>打造一家集电力工程总承包、工程咨询与设计、工程管理与施工、新能源产业咨询设计,电力技术研发与应用等为一体的综合性公司。为扩大公司业务范围,提升市场占有水平，公司正在组建一支充满干劲、热爱电力行业的</a:t>
            </a:r>
            <a:r>
              <a:rPr lang="zh-CN" altLang="en-US" sz="1400" dirty="0">
                <a:latin typeface="微软雅黑" panose="020B0503020204020204" pitchFamily="34" charset="-122"/>
                <a:ea typeface="微软雅黑" panose="020B0503020204020204" pitchFamily="34" charset="-122"/>
              </a:rPr>
              <a:t>精英团队。</a:t>
            </a:r>
            <a:endParaRPr lang="zh-CN" altLang="en-US" sz="1400" dirty="0">
              <a:latin typeface="微软雅黑" panose="020B0503020204020204" pitchFamily="34" charset="-122"/>
              <a:ea typeface="微软雅黑" panose="020B0503020204020204" pitchFamily="34" charset="-122"/>
            </a:endParaRPr>
          </a:p>
          <a:p>
            <a:pPr>
              <a:lnSpc>
                <a:spcPct val="190000"/>
              </a:lnSpc>
            </a:pPr>
            <a:r>
              <a:rPr lang="en-US" altLang="zh-CN" sz="1400" dirty="0">
                <a:latin typeface="微软雅黑" panose="020B0503020204020204" pitchFamily="34" charset="-122"/>
                <a:ea typeface="微软雅黑" panose="020B0503020204020204" pitchFamily="34" charset="-122"/>
              </a:rPr>
              <a:t>     ▴ </a:t>
            </a:r>
            <a:r>
              <a:rPr lang="zh-CN" altLang="en-US" sz="1400" dirty="0">
                <a:latin typeface="微软雅黑" panose="020B0503020204020204" pitchFamily="34" charset="-122"/>
                <a:ea typeface="微软雅黑" panose="020B0503020204020204" pitchFamily="34" charset="-122"/>
              </a:rPr>
              <a:t>团队的组建目标和发展方向: (我们的团队将是</a:t>
            </a:r>
            <a:r>
              <a:rPr lang="zh-CN" altLang="en-US" sz="1400" dirty="0">
                <a:latin typeface="微软雅黑" panose="020B0503020204020204" pitchFamily="34" charset="-122"/>
                <a:ea typeface="微软雅黑" panose="020B0503020204020204" pitchFamily="34" charset="-122"/>
              </a:rPr>
              <a:t>一支什么样的团队? )</a:t>
            </a:r>
            <a:endParaRPr lang="zh-CN" altLang="en-US" sz="1400" dirty="0">
              <a:latin typeface="微软雅黑" panose="020B0503020204020204" pitchFamily="34" charset="-122"/>
              <a:ea typeface="微软雅黑" panose="020B0503020204020204" pitchFamily="34" charset="-122"/>
            </a:endParaRPr>
          </a:p>
          <a:p>
            <a:pPr>
              <a:lnSpc>
                <a:spcPct val="19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1.以业绩、客户为导向，团队目标明确而坚定，有超额完成业绩任务的能力。</a:t>
            </a:r>
            <a:endParaRPr lang="zh-CN" altLang="en-US" sz="1400" dirty="0">
              <a:latin typeface="微软雅黑" panose="020B0503020204020204" pitchFamily="34" charset="-122"/>
              <a:ea typeface="微软雅黑" panose="020B0503020204020204" pitchFamily="34" charset="-122"/>
            </a:endParaRPr>
          </a:p>
          <a:p>
            <a:pPr>
              <a:lnSpc>
                <a:spcPct val="19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2.团队有竞争力，团队氛围公平公正，劳动和付出能得到认同、回报和收获。</a:t>
            </a:r>
            <a:endParaRPr lang="zh-CN" altLang="en-US" sz="1400" dirty="0">
              <a:latin typeface="微软雅黑" panose="020B0503020204020204" pitchFamily="34" charset="-122"/>
              <a:ea typeface="微软雅黑" panose="020B0503020204020204" pitchFamily="34" charset="-122"/>
            </a:endParaRPr>
          </a:p>
          <a:p>
            <a:pPr>
              <a:lnSpc>
                <a:spcPct val="19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3.团队规模和组织架构与公司发展状况相适应，团队成员业务能力和综合素质高。</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
        <p:nvSpPr>
          <p:cNvPr id="5" name="矩形 4"/>
          <p:cNvSpPr/>
          <p:nvPr/>
        </p:nvSpPr>
        <p:spPr>
          <a:xfrm>
            <a:off x="1214120" y="537210"/>
            <a:ext cx="2877820" cy="389255"/>
          </a:xfrm>
          <a:prstGeom prst="rect">
            <a:avLst/>
          </a:prstGeom>
        </p:spPr>
        <p:txBody>
          <a:bodyPr wrap="none">
            <a:noAutofit/>
          </a:bodyPr>
          <a:lstStyle/>
          <a:p>
            <a:r>
              <a:rPr lang="zh-CN" altLang="en-US" dirty="0">
                <a:latin typeface="微软雅黑" panose="020B0503020204020204" pitchFamily="34" charset="-122"/>
                <a:ea typeface="微软雅黑" panose="020B0503020204020204" pitchFamily="34" charset="-122"/>
              </a:rPr>
              <a:t>七、西北分公司</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业务概况</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901700" y="1071245"/>
            <a:ext cx="7456170" cy="3020060"/>
          </a:xfrm>
          <a:prstGeom prst="rect">
            <a:avLst/>
          </a:prstGeom>
        </p:spPr>
        <p:txBody>
          <a:bodyPr wrap="square">
            <a:spAutoFit/>
          </a:bodyPr>
          <a:lstStyle/>
          <a:p>
            <a:pPr>
              <a:lnSpc>
                <a:spcPct val="170000"/>
              </a:lnSpc>
            </a:pPr>
            <a:r>
              <a:rPr lang="en-US" altLang="zh-CN" sz="1400" dirty="0">
                <a:latin typeface="微软雅黑" panose="020B0503020204020204" pitchFamily="34" charset="-122"/>
                <a:ea typeface="微软雅黑" panose="020B0503020204020204" pitchFamily="34" charset="-122"/>
              </a:rPr>
              <a:t>      ▴</a:t>
            </a:r>
            <a:r>
              <a:rPr lang="zh-CN" sz="1400" dirty="0">
                <a:latin typeface="微软雅黑" panose="020B0503020204020204" pitchFamily="34" charset="-122"/>
                <a:ea typeface="微软雅黑" panose="020B0503020204020204" pitchFamily="34" charset="-122"/>
              </a:rPr>
              <a:t>业务所在地：</a:t>
            </a:r>
            <a:r>
              <a:rPr altLang="zh-CN" sz="1400" dirty="0">
                <a:latin typeface="微软雅黑" panose="020B0503020204020204" pitchFamily="34" charset="-122"/>
                <a:ea typeface="微软雅黑" panose="020B0503020204020204" pitchFamily="34" charset="-122"/>
              </a:rPr>
              <a:t>西北分公司的业务主要在新疆哈密、吐鲁番、昌吉、克拉玛依、伊犁、巴州等地区</a:t>
            </a:r>
            <a:r>
              <a:rPr lang="zh-CN" sz="1400" dirty="0">
                <a:latin typeface="微软雅黑" panose="020B0503020204020204" pitchFamily="34" charset="-122"/>
                <a:ea typeface="微软雅黑" panose="020B0503020204020204" pitchFamily="34" charset="-122"/>
              </a:rPr>
              <a:t>。</a:t>
            </a:r>
            <a:endParaRPr altLang="zh-CN" sz="1400" dirty="0">
              <a:latin typeface="微软雅黑" panose="020B0503020204020204" pitchFamily="34" charset="-122"/>
              <a:ea typeface="微软雅黑" panose="020B0503020204020204" pitchFamily="34" charset="-122"/>
            </a:endParaRPr>
          </a:p>
          <a:p>
            <a:pPr>
              <a:lnSpc>
                <a:spcPct val="170000"/>
              </a:lnSpc>
            </a:pPr>
            <a:r>
              <a:rPr lang="en-US" altLang="zh-CN" sz="1400" dirty="0">
                <a:latin typeface="微软雅黑" panose="020B0503020204020204" pitchFamily="34" charset="-122"/>
                <a:ea typeface="微软雅黑" panose="020B0503020204020204" pitchFamily="34" charset="-122"/>
              </a:rPr>
              <a:t>      ▴ </a:t>
            </a:r>
            <a:r>
              <a:rPr lang="zh-CN" sz="1400" dirty="0">
                <a:latin typeface="微软雅黑" panose="020B0503020204020204" pitchFamily="34" charset="-122"/>
                <a:ea typeface="微软雅黑" panose="020B0503020204020204" pitchFamily="34" charset="-122"/>
              </a:rPr>
              <a:t>业务范围：</a:t>
            </a:r>
            <a:r>
              <a:rPr altLang="zh-CN" sz="1400" dirty="0">
                <a:latin typeface="微软雅黑" panose="020B0503020204020204" pitchFamily="34" charset="-122"/>
                <a:ea typeface="微软雅黑" panose="020B0503020204020204" pitchFamily="34" charset="-122"/>
              </a:rPr>
              <a:t>主要业务范围是国家电网可研一体化项目，昌吉配网，运维。</a:t>
            </a:r>
            <a:endParaRPr altLang="zh-CN" sz="1400" dirty="0">
              <a:latin typeface="微软雅黑" panose="020B0503020204020204" pitchFamily="34" charset="-122"/>
              <a:ea typeface="微软雅黑" panose="020B0503020204020204" pitchFamily="34" charset="-122"/>
            </a:endParaRPr>
          </a:p>
          <a:p>
            <a:pPr>
              <a:lnSpc>
                <a:spcPct val="170000"/>
              </a:lnSpc>
            </a:pPr>
            <a:r>
              <a:rPr lang="en-US" sz="1400" dirty="0">
                <a:latin typeface="微软雅黑" panose="020B0503020204020204" pitchFamily="34" charset="-122"/>
                <a:ea typeface="微软雅黑" panose="020B0503020204020204" pitchFamily="34" charset="-122"/>
              </a:rPr>
              <a:t>      ▴ </a:t>
            </a:r>
            <a:r>
              <a:rPr lang="zh-CN" altLang="en-US" sz="1400" dirty="0">
                <a:latin typeface="微软雅黑" panose="020B0503020204020204" pitchFamily="34" charset="-122"/>
                <a:ea typeface="微软雅黑" panose="020B0503020204020204" pitchFamily="34" charset="-122"/>
              </a:rPr>
              <a:t>业务</a:t>
            </a:r>
            <a:r>
              <a:rPr lang="zh-CN" altLang="en-US" sz="1400" dirty="0">
                <a:latin typeface="微软雅黑" panose="020B0503020204020204" pitchFamily="34" charset="-122"/>
                <a:ea typeface="微软雅黑" panose="020B0503020204020204" pitchFamily="34" charset="-122"/>
              </a:rPr>
              <a:t>现状（</a:t>
            </a:r>
            <a:r>
              <a:rPr lang="en-US" sz="1400" dirty="0">
                <a:latin typeface="微软雅黑" panose="020B0503020204020204" pitchFamily="34" charset="-122"/>
                <a:ea typeface="微软雅黑" panose="020B0503020204020204" pitchFamily="34" charset="-122"/>
                <a:sym typeface="+mn-ea"/>
              </a:rPr>
              <a:t>2022</a:t>
            </a:r>
            <a:r>
              <a:rPr lang="zh-CN" altLang="en-US" sz="1400" dirty="0">
                <a:latin typeface="微软雅黑" panose="020B0503020204020204" pitchFamily="34" charset="-122"/>
                <a:ea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sym typeface="+mn-ea"/>
              </a:rPr>
              <a:t>8</a:t>
            </a:r>
            <a:r>
              <a:rPr lang="zh-CN" altLang="en-US" sz="1400" dirty="0">
                <a:latin typeface="微软雅黑" panose="020B0503020204020204" pitchFamily="34" charset="-122"/>
                <a:ea typeface="微软雅黑" panose="020B0503020204020204" pitchFamily="34" charset="-122"/>
                <a:sym typeface="+mn-ea"/>
              </a:rPr>
              <a:t>月</a:t>
            </a:r>
            <a:r>
              <a:rPr lang="en-US" altLang="zh-CN" sz="1400" dirty="0">
                <a:latin typeface="微软雅黑" panose="020B0503020204020204" pitchFamily="34" charset="-122"/>
                <a:ea typeface="微软雅黑" panose="020B0503020204020204" pitchFamily="34" charset="-122"/>
                <a:sym typeface="+mn-ea"/>
              </a:rPr>
              <a:t>-2023</a:t>
            </a:r>
            <a:r>
              <a:rPr lang="zh-CN" altLang="en-US" sz="1400" dirty="0">
                <a:latin typeface="微软雅黑" panose="020B0503020204020204" pitchFamily="34" charset="-122"/>
                <a:ea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sym typeface="+mn-ea"/>
              </a:rPr>
              <a:t>9</a:t>
            </a:r>
            <a:r>
              <a:rPr lang="zh-CN" altLang="en-US" sz="1400" dirty="0">
                <a:latin typeface="微软雅黑" panose="020B0503020204020204" pitchFamily="34" charset="-122"/>
                <a:ea typeface="微软雅黑" panose="020B0503020204020204" pitchFamily="34" charset="-122"/>
                <a:sym typeface="+mn-ea"/>
              </a:rPr>
              <a:t>月</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nSpc>
                <a:spcPct val="17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1，签订合同“可研一体化”合同额834万元，运维合同1038.4556万元；</a:t>
            </a:r>
            <a:endParaRPr lang="zh-CN" altLang="en-US" sz="1400" dirty="0">
              <a:latin typeface="微软雅黑" panose="020B0503020204020204" pitchFamily="34" charset="-122"/>
              <a:ea typeface="微软雅黑" panose="020B0503020204020204" pitchFamily="34" charset="-122"/>
            </a:endParaRPr>
          </a:p>
          <a:p>
            <a:pPr>
              <a:lnSpc>
                <a:spcPct val="17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2，收费：截止2023年9月已完成设计收费52.44万元，运维收费90.0934万元；</a:t>
            </a:r>
            <a:endParaRPr lang="zh-CN" altLang="en-US" sz="1400" dirty="0">
              <a:latin typeface="微软雅黑" panose="020B0503020204020204" pitchFamily="34" charset="-122"/>
              <a:ea typeface="微软雅黑" panose="020B0503020204020204" pitchFamily="34" charset="-122"/>
            </a:endParaRPr>
          </a:p>
          <a:p>
            <a:pPr>
              <a:lnSpc>
                <a:spcPct val="17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3，预计四季度完成设计收费约30万元，运维收费约249万元；            </a:t>
            </a:r>
            <a:endParaRPr lang="zh-CN" altLang="en-US" sz="1400" dirty="0">
              <a:latin typeface="微软雅黑" panose="020B0503020204020204" pitchFamily="34" charset="-122"/>
              <a:ea typeface="微软雅黑" panose="020B0503020204020204" pitchFamily="34" charset="-122"/>
            </a:endParaRPr>
          </a:p>
          <a:p>
            <a:pPr>
              <a:lnSpc>
                <a:spcPct val="170000"/>
              </a:lnSpc>
            </a:pP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4，预计四季度签订设计合同额约300万。</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智方设计股份有限公司</a:t>
            </a:r>
            <a:endParaRPr lang="zh-CN" altLang="en-US" sz="1200" b="1" dirty="0">
              <a:latin typeface="微软雅黑" panose="020B0503020204020204" pitchFamily="34" charset="-122"/>
              <a:ea typeface="微软雅黑" panose="020B0503020204020204" pitchFamily="34" charset="-122"/>
            </a:endParaRPr>
          </a:p>
        </p:txBody>
      </p:sp>
      <p:sp>
        <p:nvSpPr>
          <p:cNvPr id="5" name="矩形 4"/>
          <p:cNvSpPr/>
          <p:nvPr/>
        </p:nvSpPr>
        <p:spPr>
          <a:xfrm>
            <a:off x="1214120" y="264795"/>
            <a:ext cx="2788920" cy="661670"/>
          </a:xfrm>
          <a:prstGeom prst="rect">
            <a:avLst/>
          </a:prstGeom>
        </p:spPr>
        <p:txBody>
          <a:bodyPr wrap="none">
            <a:noAutofit/>
          </a:bodyPr>
          <a:lstStyle/>
          <a:p>
            <a:r>
              <a:rPr lang="zh-CN" altLang="en-US" dirty="0">
                <a:latin typeface="微软雅黑" panose="020B0503020204020204" pitchFamily="34" charset="-122"/>
                <a:ea typeface="微软雅黑" panose="020B0503020204020204" pitchFamily="34" charset="-122"/>
              </a:rPr>
              <a:t>七、西北分公司</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招聘信息</a:t>
            </a:r>
            <a:endParaRPr lang="zh-CN" altLang="en-US" dirty="0">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656590" y="861060"/>
          <a:ext cx="7767320" cy="3611245"/>
        </p:xfrm>
        <a:graphic>
          <a:graphicData uri="http://schemas.openxmlformats.org/drawingml/2006/table">
            <a:tbl>
              <a:tblPr/>
              <a:tblGrid>
                <a:gridCol w="2806700"/>
                <a:gridCol w="762000"/>
                <a:gridCol w="4198620"/>
              </a:tblGrid>
              <a:tr h="287020">
                <a:tc gridSpan="3">
                  <a:txBody>
                    <a:bodyPr/>
                    <a:p>
                      <a:pPr indent="0" algn="ctr">
                        <a:buNone/>
                      </a:pPr>
                      <a:r>
                        <a:rPr lang="zh-CN" altLang="en-US" sz="1600" b="1">
                          <a:latin typeface="微软雅黑" panose="020B0503020204020204" pitchFamily="34" charset="-122"/>
                          <a:ea typeface="微软雅黑" panose="020B0503020204020204" pitchFamily="34" charset="-122"/>
                          <a:cs typeface="宋体" panose="02010600030101010101" pitchFamily="2" charset="-122"/>
                        </a:rPr>
                        <a:t>▶</a:t>
                      </a:r>
                      <a:r>
                        <a:rPr lang="zh-CN" altLang="en-US" sz="1600" b="1">
                          <a:latin typeface="宋体" panose="02010600030101010101" pitchFamily="2" charset="-122"/>
                          <a:ea typeface="宋体" panose="02010600030101010101" pitchFamily="2" charset="-122"/>
                          <a:cs typeface="宋体" panose="02010600030101010101" pitchFamily="2" charset="-122"/>
                        </a:rPr>
                        <a:t>专业要求</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0355">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需求岗位</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需求人数</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基本要求</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2920">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电气线路设计</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5</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电气工程及其自动化专业。成绩优异，品德端正。</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190">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电气土建结构</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3</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工程结构或土建结构专业。成绩优异，品德端正。</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3555">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配网设计</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10</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电气工程及其自动化专业。成绩优异，品德端正。</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5460">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电气二次</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3</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电气工程及其自动化专业。成绩优异，品德端正。</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3555">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电气一次</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3</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电气工程及其自动化专业。成绩优异，品德端正。</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190">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技经</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2</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工程造价专业。成绩优异，品德端正。</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智方设计股份有限公司</a:t>
            </a:r>
            <a:endParaRPr lang="zh-CN" altLang="en-US" sz="1200" b="1" dirty="0">
              <a:latin typeface="微软雅黑" panose="020B0503020204020204" pitchFamily="34" charset="-122"/>
              <a:ea typeface="微软雅黑" panose="020B0503020204020204" pitchFamily="34" charset="-122"/>
            </a:endParaRPr>
          </a:p>
        </p:txBody>
      </p:sp>
      <p:sp>
        <p:nvSpPr>
          <p:cNvPr id="5" name="矩形 4"/>
          <p:cNvSpPr/>
          <p:nvPr/>
        </p:nvSpPr>
        <p:spPr>
          <a:xfrm>
            <a:off x="1214120" y="264795"/>
            <a:ext cx="2788920" cy="661670"/>
          </a:xfrm>
          <a:prstGeom prst="rect">
            <a:avLst/>
          </a:prstGeom>
        </p:spPr>
        <p:txBody>
          <a:bodyPr wrap="none">
            <a:noAutofit/>
          </a:bodyPr>
          <a:lstStyle/>
          <a:p>
            <a:r>
              <a:rPr lang="zh-CN" altLang="en-US" dirty="0">
                <a:latin typeface="微软雅黑" panose="020B0503020204020204" pitchFamily="34" charset="-122"/>
                <a:ea typeface="微软雅黑" panose="020B0503020204020204" pitchFamily="34" charset="-122"/>
              </a:rPr>
              <a:t>七、西北分公司</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招聘信息</a:t>
            </a:r>
            <a:endParaRPr lang="zh-CN" altLang="en-US" dirty="0">
              <a:latin typeface="微软雅黑" panose="020B0503020204020204" pitchFamily="34" charset="-122"/>
              <a:ea typeface="微软雅黑" panose="020B0503020204020204" pitchFamily="34" charset="-122"/>
            </a:endParaRPr>
          </a:p>
        </p:txBody>
      </p:sp>
      <p:sp>
        <p:nvSpPr>
          <p:cNvPr id="3" name="文本框 2"/>
          <p:cNvSpPr txBox="1"/>
          <p:nvPr/>
        </p:nvSpPr>
        <p:spPr>
          <a:xfrm>
            <a:off x="856615" y="833120"/>
            <a:ext cx="7409180" cy="4014470"/>
          </a:xfrm>
          <a:prstGeom prst="rect">
            <a:avLst/>
          </a:prstGeom>
          <a:noFill/>
        </p:spPr>
        <p:txBody>
          <a:bodyPr wrap="square" rtlCol="0">
            <a:noAutofit/>
          </a:bodyPr>
          <a:p>
            <a:pPr algn="l">
              <a:lnSpc>
                <a:spcPct val="150000"/>
              </a:lnSpc>
            </a:pPr>
            <a:r>
              <a:rPr lang="zh-CN" altLang="en-US"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其他要求</a:t>
            </a:r>
            <a:r>
              <a:rPr lang="zh-CN" altLang="en-US" dirty="0"/>
              <a:t>：</a:t>
            </a:r>
            <a:endParaRPr lang="zh-CN" altLang="en-US" dirty="0"/>
          </a:p>
          <a:p>
            <a:pPr algn="l">
              <a:lnSpc>
                <a:spcPct val="150000"/>
              </a:lnSpc>
              <a:buClrTx/>
              <a:buSzTx/>
              <a:buNone/>
            </a:pPr>
            <a:r>
              <a:rPr lang="zh-CN" altLang="en-US" sz="1400" dirty="0">
                <a:latin typeface="微软雅黑" panose="020B0503020204020204" pitchFamily="34" charset="-122"/>
                <a:ea typeface="微软雅黑" panose="020B0503020204020204" pitchFamily="34" charset="-122"/>
              </a:rPr>
              <a:t>▹任职资格</a:t>
            </a:r>
            <a:endParaRPr lang="zh-CN" altLang="en-US" sz="1400" dirty="0">
              <a:latin typeface="微软雅黑" panose="020B0503020204020204" pitchFamily="34" charset="-122"/>
              <a:ea typeface="微软雅黑" panose="020B0503020204020204" pitchFamily="34" charset="-122"/>
            </a:endParaRPr>
          </a:p>
          <a:p>
            <a:pPr algn="l">
              <a:lnSpc>
                <a:spcPct val="15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1、全日制大专及以上学历，综合素质较高；</a:t>
            </a:r>
            <a:endParaRPr lang="zh-CN" altLang="en-US" sz="1400" dirty="0">
              <a:latin typeface="微软雅黑" panose="020B0503020204020204" pitchFamily="34" charset="-122"/>
              <a:ea typeface="微软雅黑" panose="020B0503020204020204" pitchFamily="34" charset="-122"/>
            </a:endParaRPr>
          </a:p>
          <a:p>
            <a:pPr algn="l">
              <a:lnSpc>
                <a:spcPct val="15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2、身体健康，能适应建筑施工环境；</a:t>
            </a:r>
            <a:endParaRPr lang="zh-CN" altLang="en-US" sz="1400" dirty="0">
              <a:latin typeface="微软雅黑" panose="020B0503020204020204" pitchFamily="34" charset="-122"/>
              <a:ea typeface="微软雅黑" panose="020B0503020204020204" pitchFamily="34" charset="-122"/>
            </a:endParaRPr>
          </a:p>
          <a:p>
            <a:pPr algn="l">
              <a:lnSpc>
                <a:spcPct val="15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3、性格开朗、积极向上、有较强的责任心和学习能力，成绩优异、有</a:t>
            </a:r>
            <a:r>
              <a:rPr lang="zh-CN" altLang="en-US" sz="1400" dirty="0">
                <a:latin typeface="微软雅黑" panose="020B0503020204020204" pitchFamily="34" charset="-122"/>
                <a:ea typeface="微软雅黑" panose="020B0503020204020204" pitchFamily="34" charset="-122"/>
              </a:rPr>
              <a:t>班干部经验及有社团经验者优先。</a:t>
            </a:r>
            <a:endParaRPr lang="zh-CN" altLang="en-US" sz="1400" dirty="0">
              <a:latin typeface="微软雅黑" panose="020B0503020204020204" pitchFamily="34" charset="-122"/>
              <a:ea typeface="微软雅黑" panose="020B0503020204020204" pitchFamily="34" charset="-122"/>
            </a:endParaRPr>
          </a:p>
          <a:p>
            <a:pPr algn="l">
              <a:lnSpc>
                <a:spcPct val="150000"/>
              </a:lnSpc>
            </a:pPr>
            <a:r>
              <a:rPr lang="zh-CN" altLang="en-US" sz="1400" dirty="0">
                <a:latin typeface="微软雅黑" panose="020B0503020204020204" pitchFamily="34" charset="-122"/>
                <a:ea typeface="微软雅黑" panose="020B0503020204020204" pitchFamily="34" charset="-122"/>
              </a:rPr>
              <a:t>▹工作地点：新疆</a:t>
            </a:r>
            <a:endParaRPr lang="zh-CN" altLang="en-US" sz="1400" dirty="0">
              <a:latin typeface="微软雅黑" panose="020B0503020204020204" pitchFamily="34" charset="-122"/>
              <a:ea typeface="微软雅黑" panose="020B0503020204020204" pitchFamily="34" charset="-122"/>
            </a:endParaRPr>
          </a:p>
          <a:p>
            <a:pPr algn="l">
              <a:lnSpc>
                <a:spcPct val="150000"/>
              </a:lnSpc>
            </a:pPr>
            <a:r>
              <a:rPr lang="zh-CN" altLang="en-US" sz="1400" dirty="0">
                <a:latin typeface="微软雅黑" panose="020B0503020204020204" pitchFamily="34" charset="-122"/>
                <a:ea typeface="微软雅黑" panose="020B0503020204020204" pitchFamily="34" charset="-122"/>
                <a:sym typeface="+mn-ea"/>
              </a:rPr>
              <a:t>▹招聘对象：</a:t>
            </a:r>
            <a:r>
              <a:rPr lang="en-US" altLang="zh-CN" sz="1400" dirty="0">
                <a:latin typeface="微软雅黑" panose="020B0503020204020204" pitchFamily="34" charset="-122"/>
                <a:ea typeface="微软雅黑" panose="020B0503020204020204" pitchFamily="34" charset="-122"/>
                <a:sym typeface="+mn-ea"/>
              </a:rPr>
              <a:t>2024</a:t>
            </a:r>
            <a:r>
              <a:rPr lang="zh-CN" altLang="en-US" sz="1400" dirty="0">
                <a:latin typeface="微软雅黑" panose="020B0503020204020204" pitchFamily="34" charset="-122"/>
                <a:ea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sym typeface="+mn-ea"/>
              </a:rPr>
              <a:t>3</a:t>
            </a:r>
            <a:r>
              <a:rPr lang="zh-CN" altLang="en-US" sz="1400" dirty="0">
                <a:latin typeface="微软雅黑" panose="020B0503020204020204" pitchFamily="34" charset="-122"/>
                <a:ea typeface="微软雅黑" panose="020B0503020204020204" pitchFamily="34" charset="-122"/>
                <a:sym typeface="+mn-ea"/>
              </a:rPr>
              <a:t>月</a:t>
            </a:r>
            <a:r>
              <a:rPr lang="en-US" altLang="zh-CN" sz="1400" dirty="0">
                <a:latin typeface="微软雅黑" panose="020B0503020204020204" pitchFamily="34" charset="-122"/>
                <a:ea typeface="微软雅黑" panose="020B0503020204020204" pitchFamily="34" charset="-122"/>
                <a:sym typeface="+mn-ea"/>
              </a:rPr>
              <a:t>-2024</a:t>
            </a:r>
            <a:r>
              <a:rPr lang="zh-CN" altLang="en-US" sz="1400" dirty="0">
                <a:latin typeface="微软雅黑" panose="020B0503020204020204" pitchFamily="34" charset="-122"/>
                <a:ea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sym typeface="+mn-ea"/>
              </a:rPr>
              <a:t>7</a:t>
            </a:r>
            <a:r>
              <a:rPr lang="zh-CN" altLang="en-US" sz="1400" dirty="0">
                <a:latin typeface="微软雅黑" panose="020B0503020204020204" pitchFamily="34" charset="-122"/>
                <a:ea typeface="微软雅黑" panose="020B0503020204020204" pitchFamily="34" charset="-122"/>
                <a:sym typeface="+mn-ea"/>
              </a:rPr>
              <a:t>月毕业的中国大陆高校</a:t>
            </a:r>
            <a:r>
              <a:rPr lang="zh-CN" altLang="en-US" sz="1400" dirty="0">
                <a:latin typeface="微软雅黑" panose="020B0503020204020204" pitchFamily="34" charset="-122"/>
                <a:ea typeface="微软雅黑" panose="020B0503020204020204" pitchFamily="34" charset="-122"/>
                <a:sym typeface="+mn-ea"/>
              </a:rPr>
              <a:t>应届生。</a:t>
            </a:r>
            <a:endParaRPr lang="zh-CN" altLang="en-US" sz="1400" dirty="0">
              <a:latin typeface="微软雅黑" panose="020B0503020204020204" pitchFamily="34" charset="-122"/>
              <a:ea typeface="微软雅黑" panose="020B0503020204020204" pitchFamily="34" charset="-122"/>
            </a:endParaRPr>
          </a:p>
          <a:p>
            <a:pPr algn="l">
              <a:lnSpc>
                <a:spcPct val="150000"/>
              </a:lnSpc>
            </a:pPr>
            <a:r>
              <a:rPr lang="zh-CN" altLang="en-US" sz="1400" dirty="0">
                <a:latin typeface="微软雅黑" panose="020B0503020204020204" pitchFamily="34" charset="-122"/>
                <a:ea typeface="微软雅黑" panose="020B0503020204020204" pitchFamily="34" charset="-122"/>
                <a:sym typeface="+mn-ea"/>
              </a:rPr>
              <a:t>▹招聘流程：简历投递</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简历筛选</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一轮面试</a:t>
            </a:r>
            <a:r>
              <a:rPr lang="en-US" altLang="zh-CN" sz="1400" dirty="0">
                <a:latin typeface="微软雅黑" panose="020B0503020204020204" pitchFamily="34" charset="-122"/>
                <a:ea typeface="微软雅黑" panose="020B0503020204020204" pitchFamily="34" charset="-122"/>
                <a:sym typeface="+mn-ea"/>
              </a:rPr>
              <a:t>----offer</a:t>
            </a:r>
            <a:r>
              <a:rPr lang="zh-CN" altLang="en-US" sz="1400" dirty="0">
                <a:latin typeface="微软雅黑" panose="020B0503020204020204" pitchFamily="34" charset="-122"/>
                <a:ea typeface="微软雅黑" panose="020B0503020204020204" pitchFamily="34" charset="-122"/>
                <a:sym typeface="+mn-ea"/>
              </a:rPr>
              <a:t>发放</a:t>
            </a:r>
            <a:endParaRPr lang="zh-CN" altLang="en-US" sz="1400" dirty="0">
              <a:latin typeface="微软雅黑" panose="020B0503020204020204" pitchFamily="34" charset="-122"/>
              <a:ea typeface="微软雅黑" panose="020B0503020204020204" pitchFamily="34" charset="-122"/>
            </a:endParaRPr>
          </a:p>
          <a:p>
            <a:pPr algn="l">
              <a:lnSpc>
                <a:spcPct val="170000"/>
              </a:lnSpc>
            </a:pPr>
            <a:endParaRPr lang="zh-CN" altLang="en-US" sz="1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
        <p:nvSpPr>
          <p:cNvPr id="5" name="矩形 4"/>
          <p:cNvSpPr/>
          <p:nvPr/>
        </p:nvSpPr>
        <p:spPr>
          <a:xfrm>
            <a:off x="1214120" y="239395"/>
            <a:ext cx="2877820" cy="501650"/>
          </a:xfrm>
          <a:prstGeom prst="rect">
            <a:avLst/>
          </a:prstGeom>
        </p:spPr>
        <p:txBody>
          <a:bodyPr wrap="none">
            <a:noAutofit/>
          </a:bodyPr>
          <a:lstStyle/>
          <a:p>
            <a:r>
              <a:rPr lang="zh-CN" altLang="en-US" dirty="0">
                <a:latin typeface="微软雅黑" panose="020B0503020204020204" pitchFamily="34" charset="-122"/>
                <a:ea typeface="微软雅黑" panose="020B0503020204020204" pitchFamily="34" charset="-122"/>
              </a:rPr>
              <a:t>七、西北分公司</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招聘信息</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901700" y="704215"/>
            <a:ext cx="7456170" cy="4852035"/>
          </a:xfrm>
          <a:prstGeom prst="rect">
            <a:avLst/>
          </a:prstGeom>
        </p:spPr>
        <p:txBody>
          <a:bodyPr wrap="square">
            <a:noAutofit/>
          </a:bodyPr>
          <a:lstStyle/>
          <a:p>
            <a:pPr>
              <a:lnSpc>
                <a:spcPct val="190000"/>
              </a:lnSpc>
            </a:pPr>
            <a:r>
              <a:rPr lang="en-US" altLang="zh-CN" sz="1400" dirty="0">
                <a:latin typeface="微软雅黑" panose="020B0503020204020204" pitchFamily="34" charset="-122"/>
                <a:ea typeface="微软雅黑" panose="020B0503020204020204" pitchFamily="34" charset="-122"/>
              </a:rPr>
              <a:t>      ▴</a:t>
            </a:r>
            <a:r>
              <a:rPr lang="zh-CN" sz="1400" dirty="0">
                <a:latin typeface="微软雅黑" panose="020B0503020204020204" pitchFamily="34" charset="-122"/>
                <a:ea typeface="微软雅黑" panose="020B0503020204020204" pitchFamily="34" charset="-122"/>
              </a:rPr>
              <a:t>薪资（应届生）：</a:t>
            </a:r>
            <a:endParaRPr lang="zh-CN" sz="1400" dirty="0">
              <a:latin typeface="微软雅黑" panose="020B0503020204020204" pitchFamily="34" charset="-122"/>
              <a:ea typeface="微软雅黑" panose="020B0503020204020204" pitchFamily="34" charset="-122"/>
            </a:endParaRPr>
          </a:p>
          <a:p>
            <a:pPr>
              <a:lnSpc>
                <a:spcPct val="190000"/>
              </a:lnSpc>
            </a:pPr>
            <a:r>
              <a:rPr lang="zh-CN"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sym typeface="+mn-ea"/>
              </a:rPr>
              <a:t>薪资构成为</a:t>
            </a:r>
            <a:r>
              <a:rPr lang="zh-CN" altLang="en-US" sz="1400" i="1" dirty="0">
                <a:solidFill>
                  <a:schemeClr val="tx1"/>
                </a:solidFill>
                <a:latin typeface="微软雅黑" panose="020B0503020204020204" pitchFamily="34" charset="-122"/>
                <a:ea typeface="微软雅黑" panose="020B0503020204020204" pitchFamily="34" charset="-122"/>
                <a:sym typeface="+mn-ea"/>
              </a:rPr>
              <a:t>基本工资+绩效奖金</a:t>
            </a:r>
            <a:r>
              <a:rPr lang="en-US" altLang="zh-CN" sz="1400" i="1" dirty="0">
                <a:solidFill>
                  <a:schemeClr val="tx1"/>
                </a:solidFill>
                <a:latin typeface="微软雅黑" panose="020B0503020204020204" pitchFamily="34" charset="-122"/>
                <a:ea typeface="微软雅黑" panose="020B0503020204020204" pitchFamily="34" charset="-122"/>
                <a:sym typeface="+mn-ea"/>
              </a:rPr>
              <a:t>+</a:t>
            </a:r>
            <a:r>
              <a:rPr lang="zh-CN" altLang="en-US" sz="1400" i="1" dirty="0">
                <a:solidFill>
                  <a:schemeClr val="tx1"/>
                </a:solidFill>
                <a:latin typeface="微软雅黑" panose="020B0503020204020204" pitchFamily="34" charset="-122"/>
                <a:ea typeface="微软雅黑" panose="020B0503020204020204" pitchFamily="34" charset="-122"/>
                <a:sym typeface="+mn-ea"/>
              </a:rPr>
              <a:t>津补贴</a:t>
            </a:r>
            <a:r>
              <a:rPr lang="en-US" altLang="zh-CN" sz="1400" dirty="0">
                <a:latin typeface="微软雅黑" panose="020B0503020204020204" pitchFamily="34" charset="-122"/>
                <a:ea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sym typeface="+mn-ea"/>
              </a:rPr>
              <a:t>，其中</a:t>
            </a:r>
            <a:r>
              <a:rPr lang="zh-CN" altLang="en-US" sz="1400" dirty="0">
                <a:latin typeface="微软雅黑" panose="020B0503020204020204" pitchFamily="34" charset="-122"/>
                <a:ea typeface="微软雅黑" panose="020B0503020204020204" pitchFamily="34" charset="-122"/>
              </a:rPr>
              <a:t>本科生的基本工资为</a:t>
            </a:r>
            <a:r>
              <a:rPr lang="en-US" altLang="zh-CN" sz="1400" dirty="0">
                <a:latin typeface="微软雅黑" panose="020B0503020204020204" pitchFamily="34" charset="-122"/>
                <a:ea typeface="微软雅黑" panose="020B0503020204020204" pitchFamily="34" charset="-122"/>
              </a:rPr>
              <a:t>4k-4.5k </a:t>
            </a:r>
            <a:r>
              <a:rPr lang="zh-CN" altLang="en-US" sz="1400" dirty="0">
                <a:latin typeface="微软雅黑" panose="020B0503020204020204" pitchFamily="34" charset="-122"/>
                <a:ea typeface="微软雅黑" panose="020B0503020204020204" pitchFamily="34" charset="-122"/>
              </a:rPr>
              <a:t>，专科生</a:t>
            </a:r>
            <a:r>
              <a:rPr lang="zh-CN" altLang="en-US" sz="1400" dirty="0">
                <a:latin typeface="微软雅黑" panose="020B0503020204020204" pitchFamily="34" charset="-122"/>
                <a:ea typeface="微软雅黑" panose="020B0503020204020204" pitchFamily="34" charset="-122"/>
              </a:rPr>
              <a:t>的基本工资为</a:t>
            </a:r>
            <a:r>
              <a:rPr lang="en-US" altLang="zh-CN" sz="1400" dirty="0">
                <a:latin typeface="微软雅黑" panose="020B0503020204020204" pitchFamily="34" charset="-122"/>
                <a:ea typeface="微软雅黑" panose="020B0503020204020204" pitchFamily="34" charset="-122"/>
              </a:rPr>
              <a:t>3k-3.5k,  985</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微软雅黑" panose="020B0503020204020204" pitchFamily="34" charset="-122"/>
                <a:ea typeface="微软雅黑" panose="020B0503020204020204" pitchFamily="34" charset="-122"/>
              </a:rPr>
              <a:t>211</a:t>
            </a:r>
            <a:r>
              <a:rPr lang="zh-CN" altLang="en-US" sz="1400" dirty="0">
                <a:latin typeface="微软雅黑" panose="020B0503020204020204" pitchFamily="34" charset="-122"/>
                <a:ea typeface="微软雅黑" panose="020B0503020204020204" pitchFamily="34" charset="-122"/>
              </a:rPr>
              <a:t>高校另有</a:t>
            </a:r>
            <a:r>
              <a:rPr lang="zh-CN" altLang="en-US" sz="1400" dirty="0">
                <a:latin typeface="微软雅黑" panose="020B0503020204020204" pitchFamily="34" charset="-122"/>
                <a:ea typeface="微软雅黑" panose="020B0503020204020204" pitchFamily="34" charset="-122"/>
              </a:rPr>
              <a:t>其他补贴；</a:t>
            </a:r>
            <a:endParaRPr lang="en-US" altLang="zh-CN" sz="1400" dirty="0">
              <a:latin typeface="微软雅黑" panose="020B0503020204020204" pitchFamily="34" charset="-122"/>
              <a:ea typeface="微软雅黑" panose="020B0503020204020204" pitchFamily="34" charset="-122"/>
            </a:endParaRPr>
          </a:p>
          <a:p>
            <a:pPr>
              <a:lnSpc>
                <a:spcPct val="19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员工假期：法定节假日、带薪年假、婚假、丧假、护理假、探亲假（报销路费）等；</a:t>
            </a:r>
            <a:endParaRPr lang="zh-CN" altLang="en-US" sz="1400" dirty="0">
              <a:latin typeface="微软雅黑" panose="020B0503020204020204" pitchFamily="34" charset="-122"/>
              <a:ea typeface="微软雅黑" panose="020B0503020204020204" pitchFamily="34" charset="-122"/>
            </a:endParaRPr>
          </a:p>
          <a:p>
            <a:pPr>
              <a:lnSpc>
                <a:spcPct val="19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其他福利：司龄工资、五险一金、年度体检、节日费/礼品、生日福利、电脑补贴、证书补贴、餐补、</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和谐家庭赡养计划</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等；</a:t>
            </a:r>
            <a:endParaRPr lang="zh-CN" altLang="en-US" sz="1400" dirty="0">
              <a:latin typeface="微软雅黑" panose="020B0503020204020204" pitchFamily="34" charset="-122"/>
              <a:ea typeface="微软雅黑" panose="020B0503020204020204" pitchFamily="34" charset="-122"/>
            </a:endParaRPr>
          </a:p>
          <a:p>
            <a:pPr>
              <a:lnSpc>
                <a:spcPct val="19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职业发展：</a:t>
            </a:r>
            <a:endParaRPr lang="zh-CN" altLang="en-US" sz="1400" dirty="0">
              <a:latin typeface="微软雅黑" panose="020B0503020204020204" pitchFamily="34" charset="-122"/>
              <a:ea typeface="微软雅黑" panose="020B0503020204020204" pitchFamily="34" charset="-122"/>
            </a:endParaRPr>
          </a:p>
          <a:p>
            <a:pPr>
              <a:lnSpc>
                <a:spcPct val="19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各（子）公分司每月考核一次，结合公司的绩效考核制度，将每年度的考核结果作为升职、加薪的</a:t>
            </a:r>
            <a:r>
              <a:rPr lang="zh-CN" altLang="en-US" sz="1400" dirty="0">
                <a:latin typeface="微软雅黑" panose="020B0503020204020204" pitchFamily="34" charset="-122"/>
                <a:ea typeface="微软雅黑" panose="020B0503020204020204" pitchFamily="34" charset="-122"/>
              </a:rPr>
              <a:t>依据。</a:t>
            </a:r>
            <a:endParaRPr lang="zh-CN" altLang="en-US" sz="1400" dirty="0">
              <a:latin typeface="微软雅黑" panose="020B0503020204020204" pitchFamily="34" charset="-122"/>
              <a:ea typeface="微软雅黑" panose="020B0503020204020204" pitchFamily="34" charset="-122"/>
            </a:endParaRPr>
          </a:p>
          <a:p>
            <a:pPr algn="l">
              <a:lnSpc>
                <a:spcPct val="170000"/>
              </a:lnSpc>
            </a:pPr>
            <a:r>
              <a:rPr lang="en-US" altLang="zh-CN" sz="1400" dirty="0">
                <a:latin typeface="微软雅黑" panose="020B0503020204020204" pitchFamily="34" charset="-122"/>
                <a:ea typeface="微软雅黑" panose="020B0503020204020204" pitchFamily="34" charset="-122"/>
                <a:sym typeface="+mn-ea"/>
              </a:rPr>
              <a:t>      </a:t>
            </a:r>
            <a:endParaRPr lang="zh-CN" altLang="en-US" sz="1400" dirty="0">
              <a:latin typeface="微软雅黑" panose="020B0503020204020204" pitchFamily="34" charset="-122"/>
              <a:ea typeface="微软雅黑" panose="020B0503020204020204" pitchFamily="34" charset="-122"/>
            </a:endParaRPr>
          </a:p>
          <a:p>
            <a:pPr>
              <a:lnSpc>
                <a:spcPct val="170000"/>
              </a:lnSpc>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智方设计股份有限公司</a:t>
            </a:r>
            <a:endParaRPr lang="zh-CN" altLang="en-US" sz="1200" b="1" dirty="0">
              <a:latin typeface="微软雅黑" panose="020B0503020204020204" pitchFamily="34" charset="-122"/>
              <a:ea typeface="微软雅黑" panose="020B0503020204020204" pitchFamily="34" charset="-122"/>
            </a:endParaRPr>
          </a:p>
        </p:txBody>
      </p:sp>
      <p:sp>
        <p:nvSpPr>
          <p:cNvPr id="5" name="矩形 4"/>
          <p:cNvSpPr/>
          <p:nvPr/>
        </p:nvSpPr>
        <p:spPr>
          <a:xfrm>
            <a:off x="1214120" y="264795"/>
            <a:ext cx="2788920" cy="661670"/>
          </a:xfrm>
          <a:prstGeom prst="rect">
            <a:avLst/>
          </a:prstGeom>
        </p:spPr>
        <p:txBody>
          <a:bodyPr wrap="none">
            <a:noAutofit/>
          </a:bodyPr>
          <a:lstStyle/>
          <a:p>
            <a:endParaRPr lang="zh-CN" altLang="en-US"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105535" y="777875"/>
            <a:ext cx="7160260" cy="4069715"/>
          </a:xfrm>
          <a:prstGeom prst="rect">
            <a:avLst/>
          </a:prstGeom>
          <a:noFill/>
        </p:spPr>
        <p:txBody>
          <a:bodyPr wrap="square" rtlCol="0">
            <a:noAutofit/>
          </a:bodyPr>
          <a:p>
            <a:pPr algn="l">
              <a:lnSpc>
                <a:spcPct val="150000"/>
              </a:lnSpc>
            </a:pPr>
            <a:endParaRPr lang="zh-CN" altLang="en-US" sz="1400" dirty="0">
              <a:latin typeface="微软雅黑" panose="020B0503020204020204" pitchFamily="34" charset="-122"/>
              <a:ea typeface="微软雅黑" panose="020B0503020204020204" pitchFamily="34" charset="-122"/>
            </a:endParaRPr>
          </a:p>
          <a:p>
            <a:pPr algn="l">
              <a:lnSpc>
                <a:spcPct val="200000"/>
              </a:lnSpc>
            </a:pPr>
            <a:r>
              <a:rPr lang="zh-CN" altLang="en-US" sz="1400" dirty="0">
                <a:solidFill>
                  <a:schemeClr val="tx1"/>
                </a:solidFill>
                <a:latin typeface="微软雅黑" panose="020B0503020204020204" pitchFamily="34" charset="-122"/>
                <a:ea typeface="微软雅黑" panose="020B0503020204020204" pitchFamily="34" charset="-122"/>
                <a:sym typeface="+mn-ea"/>
              </a:rPr>
              <a:t>▹招聘流程：简历投递</a:t>
            </a:r>
            <a:r>
              <a:rPr lang="en-US" altLang="zh-CN" sz="1400" dirty="0">
                <a:solidFill>
                  <a:schemeClr val="tx1"/>
                </a:solidFill>
                <a:latin typeface="微软雅黑" panose="020B0503020204020204" pitchFamily="34" charset="-122"/>
                <a:ea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sym typeface="+mn-ea"/>
              </a:rPr>
              <a:t>简历筛选</a:t>
            </a:r>
            <a:r>
              <a:rPr lang="en-US" altLang="zh-CN" sz="1400" dirty="0">
                <a:solidFill>
                  <a:schemeClr val="tx1"/>
                </a:solidFill>
                <a:latin typeface="微软雅黑" panose="020B0503020204020204" pitchFamily="34" charset="-122"/>
                <a:ea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sym typeface="+mn-ea"/>
              </a:rPr>
              <a:t>一轮面试</a:t>
            </a:r>
            <a:r>
              <a:rPr lang="en-US" altLang="zh-CN" sz="1400" dirty="0">
                <a:solidFill>
                  <a:schemeClr val="tx1"/>
                </a:solidFill>
                <a:latin typeface="微软雅黑" panose="020B0503020204020204" pitchFamily="34" charset="-122"/>
                <a:ea typeface="微软雅黑" panose="020B0503020204020204" pitchFamily="34" charset="-122"/>
                <a:sym typeface="+mn-ea"/>
              </a:rPr>
              <a:t>----offer</a:t>
            </a:r>
            <a:r>
              <a:rPr lang="zh-CN" altLang="en-US" sz="1400" dirty="0">
                <a:solidFill>
                  <a:schemeClr val="tx1"/>
                </a:solidFill>
                <a:latin typeface="微软雅黑" panose="020B0503020204020204" pitchFamily="34" charset="-122"/>
                <a:ea typeface="微软雅黑" panose="020B0503020204020204" pitchFamily="34" charset="-122"/>
                <a:sym typeface="+mn-ea"/>
              </a:rPr>
              <a:t>发放</a:t>
            </a:r>
            <a:endParaRPr lang="zh-CN" altLang="en-US" sz="1400" dirty="0">
              <a:solidFill>
                <a:schemeClr val="tx1"/>
              </a:solidFill>
              <a:latin typeface="微软雅黑" panose="020B0503020204020204" pitchFamily="34" charset="-122"/>
              <a:ea typeface="微软雅黑" panose="020B0503020204020204" pitchFamily="34" charset="-122"/>
            </a:endParaRPr>
          </a:p>
          <a:p>
            <a:pPr algn="l">
              <a:lnSpc>
                <a:spcPct val="200000"/>
              </a:lnSpc>
            </a:pPr>
            <a:r>
              <a:rPr lang="zh-CN" altLang="en-US" sz="1400" dirty="0">
                <a:solidFill>
                  <a:schemeClr val="tx1"/>
                </a:solidFill>
                <a:latin typeface="微软雅黑" panose="020B0503020204020204" pitchFamily="34" charset="-122"/>
                <a:ea typeface="微软雅黑" panose="020B0503020204020204" pitchFamily="34" charset="-122"/>
                <a:sym typeface="+mn-ea"/>
              </a:rPr>
              <a:t>▹招聘联系人：徐中晖</a:t>
            </a:r>
            <a:r>
              <a:rPr lang="en-US" altLang="zh-CN" sz="1400" dirty="0">
                <a:solidFill>
                  <a:schemeClr val="tx1"/>
                </a:solidFill>
                <a:latin typeface="微软雅黑" panose="020B0503020204020204" pitchFamily="34" charset="-122"/>
                <a:ea typeface="微软雅黑" panose="020B0503020204020204" pitchFamily="34" charset="-122"/>
                <a:sym typeface="+mn-ea"/>
              </a:rPr>
              <a:t>   18121141291/15021664377</a:t>
            </a:r>
            <a:endParaRPr lang="en-US" altLang="zh-CN" sz="1400" dirty="0">
              <a:solidFill>
                <a:schemeClr val="tx1"/>
              </a:solidFill>
              <a:latin typeface="微软雅黑" panose="020B0503020204020204" pitchFamily="34" charset="-122"/>
              <a:ea typeface="微软雅黑" panose="020B0503020204020204" pitchFamily="34" charset="-122"/>
            </a:endParaRPr>
          </a:p>
          <a:p>
            <a:pPr algn="l">
              <a:lnSpc>
                <a:spcPct val="200000"/>
              </a:lnSpc>
            </a:pPr>
            <a:r>
              <a:rPr lang="zh-CN" altLang="en-US" sz="1400" dirty="0">
                <a:solidFill>
                  <a:schemeClr val="tx1"/>
                </a:solidFill>
                <a:latin typeface="微软雅黑" panose="020B0503020204020204" pitchFamily="34" charset="-122"/>
                <a:ea typeface="微软雅黑" panose="020B0503020204020204" pitchFamily="34" charset="-122"/>
                <a:sym typeface="+mn-ea"/>
              </a:rPr>
              <a:t>▹简历投递邮箱：jszfhr@163.com（邮箱投递简历面试较快，文件命名格式：姓名</a:t>
            </a:r>
            <a:r>
              <a:rPr lang="en-US" altLang="zh-CN" sz="1400" dirty="0">
                <a:solidFill>
                  <a:schemeClr val="tx1"/>
                </a:solidFill>
                <a:latin typeface="微软雅黑" panose="020B0503020204020204" pitchFamily="34" charset="-122"/>
                <a:ea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sym typeface="+mn-ea"/>
              </a:rPr>
              <a:t>专业，</a:t>
            </a:r>
            <a:r>
              <a:rPr lang="zh-CN" altLang="en-US" sz="1400" dirty="0">
                <a:latin typeface="微软雅黑" panose="020B0503020204020204" pitchFamily="34" charset="-122"/>
                <a:ea typeface="微软雅黑" panose="020B0503020204020204" pitchFamily="34" charset="-122"/>
                <a:sym typeface="+mn-ea"/>
              </a:rPr>
              <a:t>规范命名更有利于通过简历筛选哦</a:t>
            </a:r>
            <a:r>
              <a:rPr lang="zh-CN" altLang="en-US" sz="1400" dirty="0">
                <a:solidFill>
                  <a:schemeClr val="tx1"/>
                </a:solidFill>
                <a:latin typeface="微软雅黑" panose="020B0503020204020204" pitchFamily="34" charset="-122"/>
                <a:ea typeface="微软雅黑" panose="020B0503020204020204" pitchFamily="34" charset="-122"/>
                <a:sym typeface="+mn-ea"/>
              </a:rPr>
              <a:t>）</a:t>
            </a:r>
            <a:endParaRPr lang="zh-CN" altLang="en-US" sz="1400" dirty="0">
              <a:solidFill>
                <a:srgbClr val="FF0000"/>
              </a:solidFill>
              <a:latin typeface="微软雅黑" panose="020B0503020204020204" pitchFamily="34" charset="-122"/>
              <a:ea typeface="微软雅黑" panose="020B0503020204020204" pitchFamily="34" charset="-122"/>
            </a:endParaRPr>
          </a:p>
          <a:p>
            <a:pPr algn="l">
              <a:lnSpc>
                <a:spcPct val="170000"/>
              </a:lnSpc>
            </a:pP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84605" y="316230"/>
            <a:ext cx="4306570" cy="533400"/>
          </a:xfrm>
          <a:prstGeom prst="rect">
            <a:avLst/>
          </a:prstGeom>
          <a:noFill/>
        </p:spPr>
        <p:txBody>
          <a:bodyPr wrap="square" rtlCol="0">
            <a:noAutofit/>
          </a:bodyPr>
          <a:p>
            <a:pPr algn="l"/>
            <a:r>
              <a:rPr lang="zh-CN" altLang="en-US" dirty="0">
                <a:latin typeface="微软雅黑" panose="020B0503020204020204" pitchFamily="34" charset="-122"/>
                <a:ea typeface="微软雅黑" panose="020B0503020204020204" pitchFamily="34" charset="-122"/>
                <a:sym typeface="+mn-ea"/>
              </a:rPr>
              <a:t>七、西北分公司</a:t>
            </a:r>
            <a:r>
              <a:rPr lang="en-US" altLang="zh-CN" dirty="0">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招聘流程及联系方式</a:t>
            </a:r>
            <a:endParaRPr lang="zh-CN" altLang="en-US" dirty="0">
              <a:latin typeface="微软雅黑" panose="020B0503020204020204" pitchFamily="34" charset="-122"/>
              <a:ea typeface="微软雅黑" panose="020B0503020204020204" pitchFamily="34" charset="-122"/>
            </a:endParaRPr>
          </a:p>
          <a:p>
            <a:pPr algn="l"/>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450" y="1495425"/>
            <a:ext cx="2489200" cy="1005205"/>
          </a:xfrm>
          <a:prstGeom prst="rect">
            <a:avLst/>
          </a:prstGeom>
        </p:spPr>
        <p:txBody>
          <a:bodyPr wrap="none">
            <a:noAutofit/>
          </a:bodyPr>
          <a:lstStyle/>
          <a:p>
            <a:pPr algn="l"/>
            <a:r>
              <a:rPr lang="zh-CN" altLang="en-US" dirty="0">
                <a:latin typeface="微软雅黑" panose="020B0503020204020204" pitchFamily="34" charset="-122"/>
                <a:ea typeface="微软雅黑" panose="020B0503020204020204" pitchFamily="34" charset="-122"/>
              </a:rPr>
              <a:t>八、公司设计资质</a:t>
            </a:r>
            <a:endParaRPr lang="zh-CN" altLang="en-US" dirty="0">
              <a:latin typeface="微软雅黑" panose="020B0503020204020204" pitchFamily="34" charset="-122"/>
              <a:ea typeface="微软雅黑" panose="020B0503020204020204" pitchFamily="34" charset="-122"/>
            </a:endParaRPr>
          </a:p>
          <a:p>
            <a:pPr algn="l"/>
            <a:endParaRPr lang="zh-CN" altLang="en-US" dirty="0">
              <a:latin typeface="微软雅黑" panose="020B0503020204020204" pitchFamily="34" charset="-122"/>
              <a:ea typeface="微软雅黑" panose="020B0503020204020204" pitchFamily="34" charset="-122"/>
            </a:endParaRPr>
          </a:p>
          <a:p>
            <a:pPr algn="l"/>
            <a:r>
              <a:rPr lang="zh-CN" altLang="en-US" dirty="0">
                <a:latin typeface="微软雅黑" panose="020B0503020204020204" pitchFamily="34" charset="-122"/>
                <a:ea typeface="微软雅黑" panose="020B0503020204020204" pitchFamily="34" charset="-122"/>
                <a:sym typeface="+mn-ea"/>
              </a:rPr>
              <a:t>（工程设计资质证书）</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pic>
        <p:nvPicPr>
          <p:cNvPr id="2" name="图片 1" descr="1.智方工程设计资质"/>
          <p:cNvPicPr>
            <a:picLocks noChangeAspect="1"/>
          </p:cNvPicPr>
          <p:nvPr/>
        </p:nvPicPr>
        <p:blipFill>
          <a:blip r:embed="rId1"/>
          <a:stretch>
            <a:fillRect/>
          </a:stretch>
        </p:blipFill>
        <p:spPr>
          <a:xfrm>
            <a:off x="3851910" y="-20320"/>
            <a:ext cx="3634740" cy="5143500"/>
          </a:xfrm>
          <a:prstGeom prst="rect">
            <a:avLst/>
          </a:prstGeom>
        </p:spPr>
      </p:pic>
      <p:sp>
        <p:nvSpPr>
          <p:cNvPr id="6" name="TextBox 6"/>
          <p:cNvSpPr txBox="1"/>
          <p:nvPr/>
        </p:nvSpPr>
        <p:spPr>
          <a:xfrm>
            <a:off x="6842125" y="4815840"/>
            <a:ext cx="2748915"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450" y="1771015"/>
            <a:ext cx="2517775" cy="2157095"/>
          </a:xfrm>
          <a:prstGeom prst="rect">
            <a:avLst/>
          </a:prstGeom>
        </p:spPr>
        <p:txBody>
          <a:bodyPr wrap="none">
            <a:noAutofit/>
          </a:bodyPr>
          <a:lstStyle/>
          <a:p>
            <a:r>
              <a:rPr lang="zh-CN" altLang="en-US" dirty="0">
                <a:latin typeface="微软雅黑" panose="020B0503020204020204" pitchFamily="34" charset="-122"/>
                <a:ea typeface="微软雅黑" panose="020B0503020204020204" pitchFamily="34" charset="-122"/>
              </a:rPr>
              <a:t>八、公司设计资质</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（工程</a:t>
            </a:r>
            <a:r>
              <a:rPr lang="zh-CN" altLang="en-US" dirty="0">
                <a:latin typeface="微软雅黑" panose="020B0503020204020204" pitchFamily="34" charset="-122"/>
                <a:ea typeface="微软雅黑" panose="020B0503020204020204" pitchFamily="34" charset="-122"/>
              </a:rPr>
              <a:t>勘察资质证书）</a:t>
            </a:r>
            <a:endParaRPr lang="zh-CN" altLang="en-US" dirty="0">
              <a:latin typeface="微软雅黑" panose="020B0503020204020204" pitchFamily="34" charset="-122"/>
              <a:ea typeface="微软雅黑" panose="020B0503020204020204" pitchFamily="34" charset="-122"/>
            </a:endParaRPr>
          </a:p>
        </p:txBody>
      </p:sp>
      <p:pic>
        <p:nvPicPr>
          <p:cNvPr id="3" name="图片 2" descr="2.智方勘察资质"/>
          <p:cNvPicPr>
            <a:picLocks noChangeAspect="1"/>
          </p:cNvPicPr>
          <p:nvPr/>
        </p:nvPicPr>
        <p:blipFill>
          <a:blip r:embed="rId1"/>
          <a:stretch>
            <a:fillRect/>
          </a:stretch>
        </p:blipFill>
        <p:spPr>
          <a:xfrm>
            <a:off x="3779520" y="-20320"/>
            <a:ext cx="3633470" cy="5142865"/>
          </a:xfrm>
          <a:prstGeom prst="rect">
            <a:avLst/>
          </a:prstGeom>
        </p:spPr>
      </p:pic>
      <p:sp>
        <p:nvSpPr>
          <p:cNvPr id="6" name="TextBox 6"/>
          <p:cNvSpPr txBox="1"/>
          <p:nvPr/>
        </p:nvSpPr>
        <p:spPr>
          <a:xfrm>
            <a:off x="6810375" y="4815840"/>
            <a:ext cx="2780665"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41070" y="1437640"/>
            <a:ext cx="2715260" cy="2508885"/>
          </a:xfrm>
          <a:prstGeom prst="rect">
            <a:avLst/>
          </a:prstGeom>
        </p:spPr>
        <p:txBody>
          <a:bodyPr wrap="none">
            <a:noAutofit/>
          </a:bodyPr>
          <a:lstStyle/>
          <a:p>
            <a:r>
              <a:rPr lang="zh-CN" altLang="en-US" dirty="0">
                <a:latin typeface="微软雅黑" panose="020B0503020204020204" pitchFamily="34" charset="-122"/>
                <a:ea typeface="微软雅黑" panose="020B0503020204020204" pitchFamily="34" charset="-122"/>
              </a:rPr>
              <a:t>八、公司设计资质</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（工程咨询单位</a:t>
            </a:r>
            <a:r>
              <a:rPr lang="zh-CN" altLang="en-US" dirty="0">
                <a:latin typeface="微软雅黑" panose="020B0503020204020204" pitchFamily="34" charset="-122"/>
                <a:ea typeface="微软雅黑" panose="020B0503020204020204" pitchFamily="34" charset="-122"/>
              </a:rPr>
              <a:t>资信证书）</a:t>
            </a:r>
            <a:endParaRPr lang="zh-CN" altLang="en-US" dirty="0">
              <a:latin typeface="微软雅黑" panose="020B0503020204020204" pitchFamily="34" charset="-122"/>
              <a:ea typeface="微软雅黑" panose="020B0503020204020204" pitchFamily="34" charset="-122"/>
            </a:endParaRPr>
          </a:p>
        </p:txBody>
      </p:sp>
      <p:pic>
        <p:nvPicPr>
          <p:cNvPr id="2" name="图片 1" descr="3.智方咨询资质"/>
          <p:cNvPicPr>
            <a:picLocks noChangeAspect="1"/>
          </p:cNvPicPr>
          <p:nvPr/>
        </p:nvPicPr>
        <p:blipFill>
          <a:blip r:embed="rId1"/>
          <a:stretch>
            <a:fillRect/>
          </a:stretch>
        </p:blipFill>
        <p:spPr>
          <a:xfrm>
            <a:off x="3780155" y="0"/>
            <a:ext cx="3649345" cy="5143500"/>
          </a:xfrm>
          <a:prstGeom prst="rect">
            <a:avLst/>
          </a:prstGeom>
        </p:spPr>
      </p:pic>
      <p:sp>
        <p:nvSpPr>
          <p:cNvPr id="6" name="TextBox 6"/>
          <p:cNvSpPr txBox="1"/>
          <p:nvPr/>
        </p:nvSpPr>
        <p:spPr>
          <a:xfrm>
            <a:off x="6803390" y="4815840"/>
            <a:ext cx="2787650"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624" y="317134"/>
            <a:ext cx="4297680" cy="368300"/>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八、公司设计资质（乙级测绘</a:t>
            </a:r>
            <a:r>
              <a:rPr lang="zh-CN" altLang="en-US" dirty="0">
                <a:latin typeface="微软雅黑" panose="020B0503020204020204" pitchFamily="34" charset="-122"/>
                <a:ea typeface="微软雅黑" panose="020B0503020204020204" pitchFamily="34" charset="-122"/>
              </a:rPr>
              <a:t>资质证书）</a:t>
            </a:r>
            <a:endParaRPr lang="zh-CN" altLang="en-US" dirty="0">
              <a:latin typeface="微软雅黑" panose="020B0503020204020204" pitchFamily="34" charset="-122"/>
              <a:ea typeface="微软雅黑" panose="020B0503020204020204" pitchFamily="34" charset="-122"/>
            </a:endParaRPr>
          </a:p>
        </p:txBody>
      </p:sp>
      <p:sp>
        <p:nvSpPr>
          <p:cNvPr id="6" name="TextBox 6"/>
          <p:cNvSpPr txBox="1"/>
          <p:nvPr/>
        </p:nvSpPr>
        <p:spPr>
          <a:xfrm>
            <a:off x="6876256" y="4815947"/>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pic>
        <p:nvPicPr>
          <p:cNvPr id="2" name="图片 1" descr="4.智方测绘资质"/>
          <p:cNvPicPr>
            <a:picLocks noChangeAspect="1"/>
          </p:cNvPicPr>
          <p:nvPr/>
        </p:nvPicPr>
        <p:blipFill>
          <a:blip r:embed="rId1"/>
          <a:stretch>
            <a:fillRect/>
          </a:stretch>
        </p:blipFill>
        <p:spPr>
          <a:xfrm rot="5400000">
            <a:off x="2686685" y="-179705"/>
            <a:ext cx="4010025" cy="60566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pic>
        <p:nvPicPr>
          <p:cNvPr id="11" name="图片 10" descr="325516-130GQQR848.png"/>
          <p:cNvPicPr>
            <a:picLocks noChangeAspect="1"/>
          </p:cNvPicPr>
          <p:nvPr/>
        </p:nvPicPr>
        <p:blipFill>
          <a:blip r:embed="rId1" cstate="print"/>
          <a:stretch>
            <a:fillRect/>
          </a:stretch>
        </p:blipFill>
        <p:spPr>
          <a:xfrm>
            <a:off x="7590667" y="0"/>
            <a:ext cx="1553333" cy="1818891"/>
          </a:xfrm>
          <a:prstGeom prst="rect">
            <a:avLst/>
          </a:prstGeom>
        </p:spPr>
      </p:pic>
      <p:grpSp>
        <p:nvGrpSpPr>
          <p:cNvPr id="2" name="组合 1"/>
          <p:cNvGrpSpPr/>
          <p:nvPr/>
        </p:nvGrpSpPr>
        <p:grpSpPr>
          <a:xfrm>
            <a:off x="2843808" y="339674"/>
            <a:ext cx="2643841" cy="3878920"/>
            <a:chOff x="2699792" y="429153"/>
            <a:chExt cx="2643841" cy="3878920"/>
          </a:xfrm>
        </p:grpSpPr>
        <p:sp>
          <p:nvSpPr>
            <p:cNvPr id="4" name="TextBox 3"/>
            <p:cNvSpPr txBox="1"/>
            <p:nvPr/>
          </p:nvSpPr>
          <p:spPr>
            <a:xfrm>
              <a:off x="2699792" y="1440081"/>
              <a:ext cx="26432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三、公司战略</a:t>
              </a:r>
              <a:endParaRPr lang="en-US" altLang="zh-CN" dirty="0">
                <a:latin typeface="微软雅黑" panose="020B0503020204020204" pitchFamily="34" charset="-122"/>
                <a:ea typeface="微软雅黑" panose="020B0503020204020204" pitchFamily="34" charset="-122"/>
              </a:endParaRPr>
            </a:p>
          </p:txBody>
        </p:sp>
        <p:sp>
          <p:nvSpPr>
            <p:cNvPr id="6" name="TextBox 5"/>
            <p:cNvSpPr txBox="1"/>
            <p:nvPr/>
          </p:nvSpPr>
          <p:spPr>
            <a:xfrm>
              <a:off x="2699792" y="429153"/>
              <a:ext cx="26432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一、 公司简介</a:t>
              </a:r>
              <a:endParaRPr lang="en-US" altLang="zh-CN" dirty="0">
                <a:latin typeface="微软雅黑" panose="020B0503020204020204" pitchFamily="34" charset="-122"/>
                <a:ea typeface="微软雅黑" panose="020B0503020204020204" pitchFamily="34" charset="-122"/>
              </a:endParaRPr>
            </a:p>
          </p:txBody>
        </p:sp>
        <p:sp>
          <p:nvSpPr>
            <p:cNvPr id="5" name="TextBox 4"/>
            <p:cNvSpPr txBox="1"/>
            <p:nvPr/>
          </p:nvSpPr>
          <p:spPr>
            <a:xfrm>
              <a:off x="2699792" y="933347"/>
              <a:ext cx="26432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二、公司发展历程</a:t>
              </a:r>
              <a:endParaRPr lang="en-US" altLang="zh-CN" dirty="0">
                <a:latin typeface="微软雅黑" panose="020B0503020204020204" pitchFamily="34" charset="-122"/>
                <a:ea typeface="微软雅黑" panose="020B0503020204020204" pitchFamily="34" charset="-122"/>
              </a:endParaRPr>
            </a:p>
          </p:txBody>
        </p:sp>
        <p:sp>
          <p:nvSpPr>
            <p:cNvPr id="8" name="TextBox 7"/>
            <p:cNvSpPr txBox="1"/>
            <p:nvPr/>
          </p:nvSpPr>
          <p:spPr>
            <a:xfrm>
              <a:off x="2699792" y="1947132"/>
              <a:ext cx="26432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四、公司文化</a:t>
              </a:r>
              <a:endParaRPr lang="en-US" altLang="zh-CN" dirty="0">
                <a:latin typeface="微软雅黑" panose="020B0503020204020204" pitchFamily="34" charset="-122"/>
                <a:ea typeface="微软雅黑" panose="020B0503020204020204" pitchFamily="34" charset="-122"/>
              </a:endParaRPr>
            </a:p>
          </p:txBody>
        </p:sp>
        <p:sp>
          <p:nvSpPr>
            <p:cNvPr id="9" name="TextBox 8"/>
            <p:cNvSpPr txBox="1"/>
            <p:nvPr/>
          </p:nvSpPr>
          <p:spPr>
            <a:xfrm>
              <a:off x="2699792" y="2445293"/>
              <a:ext cx="26432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五、公司荣誉</a:t>
              </a:r>
              <a:endParaRPr lang="en-US" altLang="zh-CN" dirty="0">
                <a:latin typeface="微软雅黑" panose="020B0503020204020204" pitchFamily="34" charset="-122"/>
                <a:ea typeface="微软雅黑" panose="020B0503020204020204" pitchFamily="34" charset="-122"/>
              </a:endParaRPr>
            </a:p>
          </p:txBody>
        </p:sp>
        <p:sp>
          <p:nvSpPr>
            <p:cNvPr id="10" name="TextBox 9"/>
            <p:cNvSpPr txBox="1"/>
            <p:nvPr/>
          </p:nvSpPr>
          <p:spPr>
            <a:xfrm>
              <a:off x="2700427" y="3440977"/>
              <a:ext cx="2643206"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七、</a:t>
              </a:r>
              <a:r>
                <a:rPr lang="zh-CN" altLang="en-US" dirty="0">
                  <a:latin typeface="微软雅黑" panose="020B0503020204020204" pitchFamily="34" charset="-122"/>
                  <a:ea typeface="微软雅黑" panose="020B0503020204020204" pitchFamily="34" charset="-122"/>
                </a:rPr>
                <a:t>西北分公司</a:t>
              </a:r>
              <a:endParaRPr lang="zh-CN" altLang="en-US" dirty="0">
                <a:latin typeface="微软雅黑" panose="020B0503020204020204" pitchFamily="34" charset="-122"/>
                <a:ea typeface="微软雅黑" panose="020B0503020204020204" pitchFamily="34" charset="-122"/>
              </a:endParaRPr>
            </a:p>
          </p:txBody>
        </p:sp>
        <p:sp>
          <p:nvSpPr>
            <p:cNvPr id="13" name="TextBox 12"/>
            <p:cNvSpPr txBox="1"/>
            <p:nvPr/>
          </p:nvSpPr>
          <p:spPr>
            <a:xfrm>
              <a:off x="2700427" y="3939773"/>
              <a:ext cx="2643206"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八、公司</a:t>
              </a:r>
              <a:r>
                <a:rPr lang="zh-CN" altLang="en-US" dirty="0">
                  <a:latin typeface="微软雅黑" panose="020B0503020204020204" pitchFamily="34" charset="-122"/>
                  <a:ea typeface="微软雅黑" panose="020B0503020204020204" pitchFamily="34" charset="-122"/>
                </a:rPr>
                <a:t>设计资质</a:t>
              </a:r>
              <a:endParaRPr lang="zh-CN" altLang="en-US" dirty="0">
                <a:latin typeface="微软雅黑" panose="020B0503020204020204" pitchFamily="34" charset="-122"/>
                <a:ea typeface="微软雅黑" panose="020B0503020204020204" pitchFamily="34" charset="-122"/>
              </a:endParaRPr>
            </a:p>
          </p:txBody>
        </p:sp>
      </p:grpSp>
      <p:sp>
        <p:nvSpPr>
          <p:cNvPr id="3" name="TextBox 4"/>
          <p:cNvSpPr txBox="1"/>
          <p:nvPr>
            <p:custDataLst>
              <p:tags r:id="rId2"/>
            </p:custDataLst>
          </p:nvPr>
        </p:nvSpPr>
        <p:spPr>
          <a:xfrm>
            <a:off x="2844443" y="2854278"/>
            <a:ext cx="2643206"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ctr"/>
            <a:r>
              <a:rPr lang="zh-CN" altLang="en-US" dirty="0">
                <a:latin typeface="微软雅黑" panose="020B0503020204020204" pitchFamily="34" charset="-122"/>
                <a:ea typeface="微软雅黑" panose="020B0503020204020204" pitchFamily="34" charset="-122"/>
              </a:rPr>
              <a:t>六、公司</a:t>
            </a:r>
            <a:r>
              <a:rPr lang="zh-CN" altLang="en-US" dirty="0">
                <a:latin typeface="微软雅黑" panose="020B0503020204020204" pitchFamily="34" charset="-122"/>
                <a:ea typeface="微软雅黑" panose="020B0503020204020204" pitchFamily="34" charset="-122"/>
              </a:rPr>
              <a:t>组织架构</a:t>
            </a:r>
            <a:endParaRPr lang="zh-CN" altLang="en-US" dirty="0">
              <a:latin typeface="微软雅黑" panose="020B0503020204020204" pitchFamily="34" charset="-122"/>
              <a:ea typeface="微软雅黑" panose="020B0503020204020204" pitchFamily="34" charset="-122"/>
            </a:endParaRPr>
          </a:p>
        </p:txBody>
      </p:sp>
      <p:sp>
        <p:nvSpPr>
          <p:cNvPr id="12" name="TextBox 4"/>
          <p:cNvSpPr txBox="1"/>
          <p:nvPr>
            <p:custDataLst>
              <p:tags r:id="rId3"/>
            </p:custDataLst>
          </p:nvPr>
        </p:nvSpPr>
        <p:spPr>
          <a:xfrm>
            <a:off x="2843808" y="4345893"/>
            <a:ext cx="2643206"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九、公司</a:t>
            </a:r>
            <a:r>
              <a:rPr lang="zh-CN" altLang="en-US" dirty="0">
                <a:latin typeface="微软雅黑" panose="020B0503020204020204" pitchFamily="34" charset="-122"/>
                <a:ea typeface="微软雅黑" panose="020B0503020204020204" pitchFamily="34" charset="-122"/>
              </a:rPr>
              <a:t>分布</a:t>
            </a:r>
            <a:endParaRPr lang="zh-CN" altLang="en-US" dirty="0">
              <a:latin typeface="微软雅黑" panose="020B0503020204020204" pitchFamily="34" charset="-122"/>
              <a:ea typeface="微软雅黑" panose="020B0503020204020204" pitchFamily="34" charset="-122"/>
            </a:endParaRPr>
          </a:p>
        </p:txBody>
      </p:sp>
      <p:sp>
        <p:nvSpPr>
          <p:cNvPr id="22" name="TextBox 4"/>
          <p:cNvSpPr txBox="1"/>
          <p:nvPr>
            <p:custDataLst>
              <p:tags r:id="rId4"/>
            </p:custDataLst>
          </p:nvPr>
        </p:nvSpPr>
        <p:spPr>
          <a:xfrm>
            <a:off x="1530350" y="1564005"/>
            <a:ext cx="441960" cy="17526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p>
            <a:pPr algn="ctr"/>
            <a:endParaRPr lang="zh-CN" altLang="en-US"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目</a:t>
            </a:r>
            <a:endParaRPr lang="zh-CN" altLang="en-US" dirty="0">
              <a:latin typeface="微软雅黑" panose="020B0503020204020204" pitchFamily="34" charset="-122"/>
              <a:ea typeface="微软雅黑" panose="020B0503020204020204" pitchFamily="34" charset="-122"/>
            </a:endParaRPr>
          </a:p>
          <a:p>
            <a:pPr algn="ctr"/>
            <a:endParaRPr lang="zh-CN" altLang="en-US" dirty="0">
              <a:latin typeface="微软雅黑" panose="020B0503020204020204" pitchFamily="34" charset="-122"/>
              <a:ea typeface="微软雅黑" panose="020B0503020204020204" pitchFamily="34" charset="-122"/>
            </a:endParaRPr>
          </a:p>
          <a:p>
            <a:pPr algn="ctr"/>
            <a:endParaRPr lang="zh-CN" altLang="en-US"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录</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624" y="317134"/>
            <a:ext cx="4069080" cy="368300"/>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八、公司设计资质（安全生产</a:t>
            </a:r>
            <a:r>
              <a:rPr lang="zh-CN" altLang="en-US" dirty="0">
                <a:latin typeface="微软雅黑" panose="020B0503020204020204" pitchFamily="34" charset="-122"/>
                <a:ea typeface="微软雅黑" panose="020B0503020204020204" pitchFamily="34" charset="-122"/>
              </a:rPr>
              <a:t>许可证）</a:t>
            </a:r>
            <a:endParaRPr lang="zh-CN" altLang="en-US" dirty="0">
              <a:latin typeface="微软雅黑" panose="020B0503020204020204" pitchFamily="34" charset="-122"/>
              <a:ea typeface="微软雅黑" panose="020B0503020204020204" pitchFamily="34" charset="-122"/>
            </a:endParaRPr>
          </a:p>
        </p:txBody>
      </p:sp>
      <p:sp>
        <p:nvSpPr>
          <p:cNvPr id="6" name="TextBox 6"/>
          <p:cNvSpPr txBox="1"/>
          <p:nvPr/>
        </p:nvSpPr>
        <p:spPr>
          <a:xfrm>
            <a:off x="6876256" y="4815947"/>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pic>
        <p:nvPicPr>
          <p:cNvPr id="2" name="图片 1" descr="上海智涛科技有限公司-安全生产许可证"/>
          <p:cNvPicPr>
            <a:picLocks noChangeAspect="1"/>
          </p:cNvPicPr>
          <p:nvPr/>
        </p:nvPicPr>
        <p:blipFill>
          <a:blip r:embed="rId1"/>
          <a:stretch>
            <a:fillRect/>
          </a:stretch>
        </p:blipFill>
        <p:spPr>
          <a:xfrm>
            <a:off x="1575435" y="807720"/>
            <a:ext cx="6015355" cy="40081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3595" y="1574165"/>
            <a:ext cx="2753360" cy="2406650"/>
          </a:xfrm>
          <a:prstGeom prst="rect">
            <a:avLst/>
          </a:prstGeom>
        </p:spPr>
        <p:txBody>
          <a:bodyPr wrap="none">
            <a:noAutofit/>
          </a:bodyPr>
          <a:lstStyle/>
          <a:p>
            <a:r>
              <a:rPr lang="zh-CN" altLang="en-US" dirty="0">
                <a:latin typeface="微软雅黑" panose="020B0503020204020204" pitchFamily="34" charset="-122"/>
                <a:ea typeface="微软雅黑" panose="020B0503020204020204" pitchFamily="34" charset="-122"/>
              </a:rPr>
              <a:t>八、公司设计资质</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（特种设备生产</a:t>
            </a:r>
            <a:r>
              <a:rPr lang="zh-CN" altLang="en-US" dirty="0">
                <a:latin typeface="微软雅黑" panose="020B0503020204020204" pitchFamily="34" charset="-122"/>
                <a:ea typeface="微软雅黑" panose="020B0503020204020204" pitchFamily="34" charset="-122"/>
              </a:rPr>
              <a:t>许可证）</a:t>
            </a:r>
            <a:endParaRPr lang="zh-CN" altLang="en-US" dirty="0">
              <a:latin typeface="微软雅黑" panose="020B0503020204020204" pitchFamily="34" charset="-122"/>
              <a:ea typeface="微软雅黑" panose="020B0503020204020204" pitchFamily="34" charset="-122"/>
            </a:endParaRPr>
          </a:p>
        </p:txBody>
      </p:sp>
      <p:pic>
        <p:nvPicPr>
          <p:cNvPr id="5" name="图片 4" descr="智涛管道资质正本"/>
          <p:cNvPicPr>
            <a:picLocks noChangeAspect="1"/>
          </p:cNvPicPr>
          <p:nvPr/>
        </p:nvPicPr>
        <p:blipFill>
          <a:blip r:embed="rId1"/>
          <a:stretch>
            <a:fillRect/>
          </a:stretch>
        </p:blipFill>
        <p:spPr>
          <a:xfrm>
            <a:off x="3779520" y="0"/>
            <a:ext cx="3739515" cy="5143500"/>
          </a:xfrm>
          <a:prstGeom prst="rect">
            <a:avLst/>
          </a:prstGeom>
        </p:spPr>
      </p:pic>
      <p:sp>
        <p:nvSpPr>
          <p:cNvPr id="4" name="TextBox 6"/>
          <p:cNvSpPr txBox="1"/>
          <p:nvPr/>
        </p:nvSpPr>
        <p:spPr>
          <a:xfrm>
            <a:off x="6876256" y="4815947"/>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01090" y="245110"/>
            <a:ext cx="5870575" cy="541655"/>
          </a:xfrm>
          <a:prstGeom prst="rect">
            <a:avLst/>
          </a:prstGeom>
        </p:spPr>
        <p:txBody>
          <a:bodyPr wrap="none">
            <a:noAutofit/>
          </a:bodyPr>
          <a:lstStyle/>
          <a:p>
            <a:pPr algn="ctr"/>
            <a:r>
              <a:rPr lang="zh-CN" altLang="en-US" dirty="0">
                <a:latin typeface="微软雅黑" panose="020B0503020204020204" pitchFamily="34" charset="-122"/>
                <a:ea typeface="微软雅黑" panose="020B0503020204020204" pitchFamily="34" charset="-122"/>
              </a:rPr>
              <a:t>八、公司设计资质《承装（修、试）电力设施</a:t>
            </a:r>
            <a:r>
              <a:rPr lang="zh-CN" altLang="en-US" dirty="0">
                <a:latin typeface="微软雅黑" panose="020B0503020204020204" pitchFamily="34" charset="-122"/>
                <a:ea typeface="微软雅黑" panose="020B0503020204020204" pitchFamily="34" charset="-122"/>
              </a:rPr>
              <a:t>许可证》</a:t>
            </a:r>
            <a:endParaRPr lang="zh-CN" altLang="en-US" dirty="0">
              <a:latin typeface="微软雅黑" panose="020B0503020204020204" pitchFamily="34" charset="-122"/>
              <a:ea typeface="微软雅黑" panose="020B0503020204020204" pitchFamily="34" charset="-122"/>
            </a:endParaRPr>
          </a:p>
        </p:txBody>
      </p:sp>
      <p:sp>
        <p:nvSpPr>
          <p:cNvPr id="4" name="TextBox 6"/>
          <p:cNvSpPr txBox="1"/>
          <p:nvPr/>
        </p:nvSpPr>
        <p:spPr>
          <a:xfrm>
            <a:off x="6876256" y="4815947"/>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1666875" y="786765"/>
            <a:ext cx="6146800" cy="405193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625" y="283845"/>
            <a:ext cx="4440555" cy="365760"/>
          </a:xfrm>
          <a:prstGeom prst="rect">
            <a:avLst/>
          </a:prstGeom>
        </p:spPr>
        <p:txBody>
          <a:bodyPr wrap="none">
            <a:noAutofit/>
          </a:bodyPr>
          <a:lstStyle/>
          <a:p>
            <a:pPr algn="ctr"/>
            <a:r>
              <a:rPr lang="zh-CN" altLang="en-US" dirty="0">
                <a:latin typeface="微软雅黑" panose="020B0503020204020204" pitchFamily="34" charset="-122"/>
                <a:ea typeface="微软雅黑" panose="020B0503020204020204" pitchFamily="34" charset="-122"/>
              </a:rPr>
              <a:t>八、公司设计资质（</a:t>
            </a:r>
            <a:r>
              <a:rPr lang="zh-CN" altLang="en-US" dirty="0">
                <a:latin typeface="微软雅黑" panose="020B0503020204020204" pitchFamily="34" charset="-122"/>
                <a:ea typeface="微软雅黑" panose="020B0503020204020204" pitchFamily="34" charset="-122"/>
              </a:rPr>
              <a:t>高新技术企业证书）</a:t>
            </a:r>
            <a:endParaRPr lang="zh-CN" altLang="en-US" dirty="0">
              <a:latin typeface="微软雅黑" panose="020B0503020204020204" pitchFamily="34" charset="-122"/>
              <a:ea typeface="微软雅黑" panose="020B0503020204020204" pitchFamily="34" charset="-122"/>
            </a:endParaRPr>
          </a:p>
        </p:txBody>
      </p:sp>
      <p:sp>
        <p:nvSpPr>
          <p:cNvPr id="4" name="TextBox 6"/>
          <p:cNvSpPr txBox="1"/>
          <p:nvPr/>
        </p:nvSpPr>
        <p:spPr>
          <a:xfrm>
            <a:off x="6876256" y="4815947"/>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1469390" y="735965"/>
            <a:ext cx="6113145" cy="40963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857" y="1925419"/>
            <a:ext cx="2468880" cy="922020"/>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八、公司设计资质</a:t>
            </a:r>
            <a:endParaRPr lang="zh-CN" altLang="en-US"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（工程设计</a:t>
            </a:r>
            <a:r>
              <a:rPr lang="zh-CN" altLang="en-US" dirty="0">
                <a:latin typeface="微软雅黑" panose="020B0503020204020204" pitchFamily="34" charset="-122"/>
                <a:ea typeface="微软雅黑" panose="020B0503020204020204" pitchFamily="34" charset="-122"/>
              </a:rPr>
              <a:t>资质证书）</a:t>
            </a:r>
            <a:endParaRPr lang="zh-CN" altLang="en-US"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3923665" y="0"/>
            <a:ext cx="3639820" cy="5143500"/>
          </a:xfrm>
          <a:prstGeom prst="rect">
            <a:avLst/>
          </a:prstGeom>
        </p:spPr>
      </p:pic>
      <p:sp>
        <p:nvSpPr>
          <p:cNvPr id="4" name="TextBox 6"/>
          <p:cNvSpPr txBox="1"/>
          <p:nvPr/>
        </p:nvSpPr>
        <p:spPr>
          <a:xfrm>
            <a:off x="6876256" y="4815947"/>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3275" y="1334770"/>
            <a:ext cx="2285365" cy="2339340"/>
          </a:xfrm>
          <a:prstGeom prst="rect">
            <a:avLst/>
          </a:prstGeom>
        </p:spPr>
        <p:txBody>
          <a:bodyPr wrap="none">
            <a:noAutofit/>
          </a:bodyPr>
          <a:lstStyle/>
          <a:p>
            <a:pPr algn="ctr"/>
            <a:r>
              <a:rPr lang="zh-CN" altLang="en-US" dirty="0">
                <a:latin typeface="微软雅黑" panose="020B0503020204020204" pitchFamily="34" charset="-122"/>
                <a:ea typeface="微软雅黑" panose="020B0503020204020204" pitchFamily="34" charset="-122"/>
              </a:rPr>
              <a:t>八、公司设计资质</a:t>
            </a:r>
            <a:endParaRPr lang="zh-CN" altLang="en-US"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（工程勘察</a:t>
            </a:r>
            <a:r>
              <a:rPr lang="zh-CN" altLang="en-US" dirty="0">
                <a:latin typeface="微软雅黑" panose="020B0503020204020204" pitchFamily="34" charset="-122"/>
                <a:ea typeface="微软雅黑" panose="020B0503020204020204" pitchFamily="34" charset="-122"/>
              </a:rPr>
              <a:t>资质证书）</a:t>
            </a:r>
            <a:endParaRPr lang="zh-CN" altLang="en-US"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3898900" y="635"/>
            <a:ext cx="3582035" cy="5184775"/>
          </a:xfrm>
          <a:prstGeom prst="rect">
            <a:avLst/>
          </a:prstGeom>
        </p:spPr>
      </p:pic>
      <p:sp>
        <p:nvSpPr>
          <p:cNvPr id="6" name="TextBox 6"/>
          <p:cNvSpPr txBox="1"/>
          <p:nvPr/>
        </p:nvSpPr>
        <p:spPr>
          <a:xfrm>
            <a:off x="6876256" y="4815947"/>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63295" y="1706880"/>
            <a:ext cx="2714625" cy="1900555"/>
          </a:xfrm>
          <a:prstGeom prst="rect">
            <a:avLst/>
          </a:prstGeom>
        </p:spPr>
        <p:txBody>
          <a:bodyPr wrap="square">
            <a:noAutofit/>
          </a:bodyPr>
          <a:lstStyle/>
          <a:p>
            <a:pPr algn="ctr"/>
            <a:r>
              <a:rPr lang="zh-CN" altLang="en-US" dirty="0">
                <a:latin typeface="微软雅黑" panose="020B0503020204020204" pitchFamily="34" charset="-122"/>
                <a:ea typeface="微软雅黑" panose="020B0503020204020204" pitchFamily="34" charset="-122"/>
              </a:rPr>
              <a:t>八、公司设计资质</a:t>
            </a:r>
            <a:endParaRPr lang="zh-CN" altLang="en-US"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（建筑业企业</a:t>
            </a:r>
            <a:r>
              <a:rPr lang="zh-CN" altLang="en-US" dirty="0">
                <a:latin typeface="微软雅黑" panose="020B0503020204020204" pitchFamily="34" charset="-122"/>
                <a:ea typeface="微软雅黑" panose="020B0503020204020204" pitchFamily="34" charset="-122"/>
              </a:rPr>
              <a:t>资质证书）</a:t>
            </a:r>
            <a:endParaRPr lang="zh-CN" altLang="en-US"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4072890" y="0"/>
            <a:ext cx="3509645" cy="5142865"/>
          </a:xfrm>
          <a:prstGeom prst="rect">
            <a:avLst/>
          </a:prstGeom>
        </p:spPr>
      </p:pic>
      <p:sp>
        <p:nvSpPr>
          <p:cNvPr id="8" name="TextBox 6"/>
          <p:cNvSpPr txBox="1"/>
          <p:nvPr/>
        </p:nvSpPr>
        <p:spPr>
          <a:xfrm>
            <a:off x="6876256" y="4815947"/>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未标题-1.png"/>
          <p:cNvPicPr>
            <a:picLocks noChangeAspect="1"/>
          </p:cNvPicPr>
          <p:nvPr/>
        </p:nvPicPr>
        <p:blipFill>
          <a:blip r:embed="rId1" cstate="print"/>
          <a:stretch>
            <a:fillRect/>
          </a:stretch>
        </p:blipFill>
        <p:spPr>
          <a:xfrm>
            <a:off x="1000100" y="0"/>
            <a:ext cx="6216520" cy="5143500"/>
          </a:xfrm>
          <a:prstGeom prst="rect">
            <a:avLst/>
          </a:prstGeom>
        </p:spPr>
      </p:pic>
      <p:sp>
        <p:nvSpPr>
          <p:cNvPr id="17" name="TextBox 16"/>
          <p:cNvSpPr txBox="1"/>
          <p:nvPr/>
        </p:nvSpPr>
        <p:spPr>
          <a:xfrm>
            <a:off x="5398149" y="1411496"/>
            <a:ext cx="571504"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北京</a:t>
            </a:r>
            <a:endParaRPr lang="zh-CN" altLang="en-US" sz="1200" dirty="0">
              <a:latin typeface="微软雅黑" panose="020B0503020204020204" pitchFamily="34" charset="-122"/>
              <a:ea typeface="微软雅黑" panose="020B0503020204020204" pitchFamily="34" charset="-122"/>
            </a:endParaRPr>
          </a:p>
        </p:txBody>
      </p:sp>
      <p:grpSp>
        <p:nvGrpSpPr>
          <p:cNvPr id="18" name="Group 13"/>
          <p:cNvGrpSpPr/>
          <p:nvPr/>
        </p:nvGrpSpPr>
        <p:grpSpPr bwMode="auto">
          <a:xfrm>
            <a:off x="5572132" y="1714494"/>
            <a:ext cx="171450" cy="269875"/>
            <a:chOff x="0" y="0"/>
            <a:chExt cx="474034" cy="743490"/>
          </a:xfrm>
        </p:grpSpPr>
        <p:grpSp>
          <p:nvGrpSpPr>
            <p:cNvPr id="19" name="Group 14"/>
            <p:cNvGrpSpPr/>
            <p:nvPr/>
          </p:nvGrpSpPr>
          <p:grpSpPr bwMode="auto">
            <a:xfrm>
              <a:off x="0" y="0"/>
              <a:ext cx="474034" cy="743490"/>
              <a:chOff x="0" y="0"/>
              <a:chExt cx="474034" cy="743490"/>
            </a:xfrm>
          </p:grpSpPr>
          <p:sp>
            <p:nvSpPr>
              <p:cNvPr id="21" name="同心圆 79"/>
              <p:cNvSpPr/>
              <p:nvPr/>
            </p:nvSpPr>
            <p:spPr bwMode="auto">
              <a:xfrm>
                <a:off x="0" y="0"/>
                <a:ext cx="474034" cy="474034"/>
              </a:xfrm>
              <a:custGeom>
                <a:avLst/>
                <a:gdLst>
                  <a:gd name="T0" fmla="*/ 0 w 21600"/>
                  <a:gd name="T1" fmla="*/ 114153886 h 21600"/>
                  <a:gd name="T2" fmla="*/ 114153886 w 21600"/>
                  <a:gd name="T3" fmla="*/ 0 h 21600"/>
                  <a:gd name="T4" fmla="*/ 228307772 w 21600"/>
                  <a:gd name="T5" fmla="*/ 114153886 h 21600"/>
                  <a:gd name="T6" fmla="*/ 114153886 w 21600"/>
                  <a:gd name="T7" fmla="*/ 228307772 h 21600"/>
                  <a:gd name="T8" fmla="*/ 0 w 21600"/>
                  <a:gd name="T9" fmla="*/ 114153886 h 21600"/>
                  <a:gd name="T10" fmla="*/ 57077206 w 21600"/>
                  <a:gd name="T11" fmla="*/ 114153886 h 21600"/>
                  <a:gd name="T12" fmla="*/ 114153886 w 21600"/>
                  <a:gd name="T13" fmla="*/ 171231158 h 21600"/>
                  <a:gd name="T14" fmla="*/ 171231158 w 21600"/>
                  <a:gd name="T15" fmla="*/ 114153886 h 21600"/>
                  <a:gd name="T16" fmla="*/ 114153886 w 21600"/>
                  <a:gd name="T17" fmla="*/ 57077206 h 21600"/>
                  <a:gd name="T18" fmla="*/ 57077206 w 21600"/>
                  <a:gd name="T19" fmla="*/ 1141538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noFill/>
                <a:round/>
              </a:ln>
            </p:spPr>
            <p:txBody>
              <a:bodyPr anchor="ctr"/>
              <a:lstStyle/>
              <a:p>
                <a:endParaRPr lang="zh-CN" altLang="en-US" sz="1200">
                  <a:latin typeface="微软雅黑" panose="020B0503020204020204" pitchFamily="34" charset="-122"/>
                  <a:ea typeface="微软雅黑" panose="020B0503020204020204" pitchFamily="34" charset="-122"/>
                </a:endParaRPr>
              </a:p>
            </p:txBody>
          </p:sp>
          <p:sp>
            <p:nvSpPr>
              <p:cNvPr id="22" name="等腰三角形 80"/>
              <p:cNvSpPr>
                <a:spLocks noChangeArrowheads="1"/>
              </p:cNvSpPr>
              <p:nvPr/>
            </p:nvSpPr>
            <p:spPr bwMode="auto">
              <a:xfrm rot="10800000">
                <a:off x="28216" y="351576"/>
                <a:ext cx="417601" cy="391914"/>
              </a:xfrm>
              <a:prstGeom prst="triangle">
                <a:avLst>
                  <a:gd name="adj" fmla="val 50000"/>
                </a:avLst>
              </a:prstGeom>
              <a:solidFill>
                <a:srgbClr val="C00000"/>
              </a:solidFill>
              <a:ln w="9525">
                <a:noFill/>
                <a:miter lim="800000"/>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20" name="椭圆 78"/>
            <p:cNvSpPr>
              <a:spLocks noChangeArrowheads="1"/>
            </p:cNvSpPr>
            <p:nvPr/>
          </p:nvSpPr>
          <p:spPr bwMode="auto">
            <a:xfrm>
              <a:off x="165009" y="165009"/>
              <a:ext cx="144016" cy="144016"/>
            </a:xfrm>
            <a:prstGeom prst="ellipse">
              <a:avLst/>
            </a:prstGeom>
            <a:solidFill>
              <a:srgbClr val="C00000"/>
            </a:solidFill>
            <a:ln w="9525">
              <a:noFill/>
              <a:round/>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3" name="Group 13"/>
          <p:cNvGrpSpPr/>
          <p:nvPr/>
        </p:nvGrpSpPr>
        <p:grpSpPr bwMode="auto">
          <a:xfrm>
            <a:off x="6286512" y="2928940"/>
            <a:ext cx="171450" cy="269875"/>
            <a:chOff x="0" y="0"/>
            <a:chExt cx="474034" cy="743490"/>
          </a:xfrm>
        </p:grpSpPr>
        <p:grpSp>
          <p:nvGrpSpPr>
            <p:cNvPr id="24" name="Group 14"/>
            <p:cNvGrpSpPr/>
            <p:nvPr/>
          </p:nvGrpSpPr>
          <p:grpSpPr bwMode="auto">
            <a:xfrm>
              <a:off x="0" y="0"/>
              <a:ext cx="474034" cy="743490"/>
              <a:chOff x="0" y="0"/>
              <a:chExt cx="474034" cy="743490"/>
            </a:xfrm>
          </p:grpSpPr>
          <p:sp>
            <p:nvSpPr>
              <p:cNvPr id="26" name="同心圆 79"/>
              <p:cNvSpPr/>
              <p:nvPr/>
            </p:nvSpPr>
            <p:spPr bwMode="auto">
              <a:xfrm>
                <a:off x="0" y="0"/>
                <a:ext cx="474034" cy="474034"/>
              </a:xfrm>
              <a:custGeom>
                <a:avLst/>
                <a:gdLst>
                  <a:gd name="T0" fmla="*/ 0 w 21600"/>
                  <a:gd name="T1" fmla="*/ 114153886 h 21600"/>
                  <a:gd name="T2" fmla="*/ 114153886 w 21600"/>
                  <a:gd name="T3" fmla="*/ 0 h 21600"/>
                  <a:gd name="T4" fmla="*/ 228307772 w 21600"/>
                  <a:gd name="T5" fmla="*/ 114153886 h 21600"/>
                  <a:gd name="T6" fmla="*/ 114153886 w 21600"/>
                  <a:gd name="T7" fmla="*/ 228307772 h 21600"/>
                  <a:gd name="T8" fmla="*/ 0 w 21600"/>
                  <a:gd name="T9" fmla="*/ 114153886 h 21600"/>
                  <a:gd name="T10" fmla="*/ 57077206 w 21600"/>
                  <a:gd name="T11" fmla="*/ 114153886 h 21600"/>
                  <a:gd name="T12" fmla="*/ 114153886 w 21600"/>
                  <a:gd name="T13" fmla="*/ 171231158 h 21600"/>
                  <a:gd name="T14" fmla="*/ 171231158 w 21600"/>
                  <a:gd name="T15" fmla="*/ 114153886 h 21600"/>
                  <a:gd name="T16" fmla="*/ 114153886 w 21600"/>
                  <a:gd name="T17" fmla="*/ 57077206 h 21600"/>
                  <a:gd name="T18" fmla="*/ 57077206 w 21600"/>
                  <a:gd name="T19" fmla="*/ 1141538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noFill/>
                <a:round/>
              </a:ln>
            </p:spPr>
            <p:txBody>
              <a:bodyPr anchor="ctr"/>
              <a:lstStyle/>
              <a:p>
                <a:endParaRPr lang="zh-CN" altLang="en-US" sz="1200">
                  <a:latin typeface="微软雅黑" panose="020B0503020204020204" pitchFamily="34" charset="-122"/>
                  <a:ea typeface="微软雅黑" panose="020B0503020204020204" pitchFamily="34" charset="-122"/>
                </a:endParaRPr>
              </a:p>
            </p:txBody>
          </p:sp>
          <p:sp>
            <p:nvSpPr>
              <p:cNvPr id="27" name="等腰三角形 80"/>
              <p:cNvSpPr>
                <a:spLocks noChangeArrowheads="1"/>
              </p:cNvSpPr>
              <p:nvPr/>
            </p:nvSpPr>
            <p:spPr bwMode="auto">
              <a:xfrm rot="10800000">
                <a:off x="28216" y="351576"/>
                <a:ext cx="417601" cy="391914"/>
              </a:xfrm>
              <a:prstGeom prst="triangle">
                <a:avLst>
                  <a:gd name="adj" fmla="val 50000"/>
                </a:avLst>
              </a:prstGeom>
              <a:solidFill>
                <a:srgbClr val="C00000"/>
              </a:solidFill>
              <a:ln w="9525">
                <a:noFill/>
                <a:miter lim="800000"/>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25" name="椭圆 78"/>
            <p:cNvSpPr>
              <a:spLocks noChangeArrowheads="1"/>
            </p:cNvSpPr>
            <p:nvPr/>
          </p:nvSpPr>
          <p:spPr bwMode="auto">
            <a:xfrm>
              <a:off x="165009" y="165009"/>
              <a:ext cx="144016" cy="144016"/>
            </a:xfrm>
            <a:prstGeom prst="ellipse">
              <a:avLst/>
            </a:prstGeom>
            <a:solidFill>
              <a:srgbClr val="C00000"/>
            </a:solidFill>
            <a:ln w="9525">
              <a:noFill/>
              <a:round/>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8" name="Group 13"/>
          <p:cNvGrpSpPr/>
          <p:nvPr/>
        </p:nvGrpSpPr>
        <p:grpSpPr bwMode="auto">
          <a:xfrm>
            <a:off x="6000760" y="2857502"/>
            <a:ext cx="171450" cy="269875"/>
            <a:chOff x="0" y="0"/>
            <a:chExt cx="474034" cy="743490"/>
          </a:xfrm>
        </p:grpSpPr>
        <p:grpSp>
          <p:nvGrpSpPr>
            <p:cNvPr id="29" name="Group 14"/>
            <p:cNvGrpSpPr/>
            <p:nvPr/>
          </p:nvGrpSpPr>
          <p:grpSpPr bwMode="auto">
            <a:xfrm>
              <a:off x="0" y="0"/>
              <a:ext cx="474034" cy="743490"/>
              <a:chOff x="0" y="0"/>
              <a:chExt cx="474034" cy="743490"/>
            </a:xfrm>
          </p:grpSpPr>
          <p:sp>
            <p:nvSpPr>
              <p:cNvPr id="31" name="同心圆 79"/>
              <p:cNvSpPr/>
              <p:nvPr/>
            </p:nvSpPr>
            <p:spPr bwMode="auto">
              <a:xfrm>
                <a:off x="0" y="0"/>
                <a:ext cx="474034" cy="474034"/>
              </a:xfrm>
              <a:custGeom>
                <a:avLst/>
                <a:gdLst>
                  <a:gd name="T0" fmla="*/ 0 w 21600"/>
                  <a:gd name="T1" fmla="*/ 114153886 h 21600"/>
                  <a:gd name="T2" fmla="*/ 114153886 w 21600"/>
                  <a:gd name="T3" fmla="*/ 0 h 21600"/>
                  <a:gd name="T4" fmla="*/ 228307772 w 21600"/>
                  <a:gd name="T5" fmla="*/ 114153886 h 21600"/>
                  <a:gd name="T6" fmla="*/ 114153886 w 21600"/>
                  <a:gd name="T7" fmla="*/ 228307772 h 21600"/>
                  <a:gd name="T8" fmla="*/ 0 w 21600"/>
                  <a:gd name="T9" fmla="*/ 114153886 h 21600"/>
                  <a:gd name="T10" fmla="*/ 57077206 w 21600"/>
                  <a:gd name="T11" fmla="*/ 114153886 h 21600"/>
                  <a:gd name="T12" fmla="*/ 114153886 w 21600"/>
                  <a:gd name="T13" fmla="*/ 171231158 h 21600"/>
                  <a:gd name="T14" fmla="*/ 171231158 w 21600"/>
                  <a:gd name="T15" fmla="*/ 114153886 h 21600"/>
                  <a:gd name="T16" fmla="*/ 114153886 w 21600"/>
                  <a:gd name="T17" fmla="*/ 57077206 h 21600"/>
                  <a:gd name="T18" fmla="*/ 57077206 w 21600"/>
                  <a:gd name="T19" fmla="*/ 1141538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noFill/>
                <a:round/>
              </a:ln>
            </p:spPr>
            <p:txBody>
              <a:bodyPr anchor="ctr"/>
              <a:lstStyle/>
              <a:p>
                <a:endParaRPr lang="zh-CN" altLang="en-US" sz="1200">
                  <a:latin typeface="微软雅黑" panose="020B0503020204020204" pitchFamily="34" charset="-122"/>
                  <a:ea typeface="微软雅黑" panose="020B0503020204020204" pitchFamily="34" charset="-122"/>
                </a:endParaRPr>
              </a:p>
            </p:txBody>
          </p:sp>
          <p:sp>
            <p:nvSpPr>
              <p:cNvPr id="32" name="等腰三角形 80"/>
              <p:cNvSpPr>
                <a:spLocks noChangeArrowheads="1"/>
              </p:cNvSpPr>
              <p:nvPr/>
            </p:nvSpPr>
            <p:spPr bwMode="auto">
              <a:xfrm rot="10800000">
                <a:off x="28216" y="351576"/>
                <a:ext cx="417601" cy="391914"/>
              </a:xfrm>
              <a:prstGeom prst="triangle">
                <a:avLst>
                  <a:gd name="adj" fmla="val 50000"/>
                </a:avLst>
              </a:prstGeom>
              <a:solidFill>
                <a:srgbClr val="C00000"/>
              </a:solidFill>
              <a:ln w="9525">
                <a:noFill/>
                <a:miter lim="800000"/>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0" name="椭圆 78"/>
            <p:cNvSpPr>
              <a:spLocks noChangeArrowheads="1"/>
            </p:cNvSpPr>
            <p:nvPr/>
          </p:nvSpPr>
          <p:spPr bwMode="auto">
            <a:xfrm>
              <a:off x="165009" y="165009"/>
              <a:ext cx="144016" cy="144016"/>
            </a:xfrm>
            <a:prstGeom prst="ellipse">
              <a:avLst/>
            </a:prstGeom>
            <a:solidFill>
              <a:srgbClr val="C00000"/>
            </a:solidFill>
            <a:ln w="9525">
              <a:noFill/>
              <a:round/>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3" name="Group 13"/>
          <p:cNvGrpSpPr/>
          <p:nvPr/>
        </p:nvGrpSpPr>
        <p:grpSpPr bwMode="auto">
          <a:xfrm>
            <a:off x="4000496" y="4000510"/>
            <a:ext cx="171450" cy="269875"/>
            <a:chOff x="0" y="0"/>
            <a:chExt cx="474034" cy="743490"/>
          </a:xfrm>
        </p:grpSpPr>
        <p:grpSp>
          <p:nvGrpSpPr>
            <p:cNvPr id="34" name="Group 14"/>
            <p:cNvGrpSpPr/>
            <p:nvPr/>
          </p:nvGrpSpPr>
          <p:grpSpPr bwMode="auto">
            <a:xfrm>
              <a:off x="0" y="0"/>
              <a:ext cx="474034" cy="743490"/>
              <a:chOff x="0" y="0"/>
              <a:chExt cx="474034" cy="743490"/>
            </a:xfrm>
          </p:grpSpPr>
          <p:sp>
            <p:nvSpPr>
              <p:cNvPr id="36" name="同心圆 79"/>
              <p:cNvSpPr/>
              <p:nvPr/>
            </p:nvSpPr>
            <p:spPr bwMode="auto">
              <a:xfrm>
                <a:off x="0" y="0"/>
                <a:ext cx="474034" cy="474034"/>
              </a:xfrm>
              <a:custGeom>
                <a:avLst/>
                <a:gdLst>
                  <a:gd name="T0" fmla="*/ 0 w 21600"/>
                  <a:gd name="T1" fmla="*/ 114153886 h 21600"/>
                  <a:gd name="T2" fmla="*/ 114153886 w 21600"/>
                  <a:gd name="T3" fmla="*/ 0 h 21600"/>
                  <a:gd name="T4" fmla="*/ 228307772 w 21600"/>
                  <a:gd name="T5" fmla="*/ 114153886 h 21600"/>
                  <a:gd name="T6" fmla="*/ 114153886 w 21600"/>
                  <a:gd name="T7" fmla="*/ 228307772 h 21600"/>
                  <a:gd name="T8" fmla="*/ 0 w 21600"/>
                  <a:gd name="T9" fmla="*/ 114153886 h 21600"/>
                  <a:gd name="T10" fmla="*/ 57077206 w 21600"/>
                  <a:gd name="T11" fmla="*/ 114153886 h 21600"/>
                  <a:gd name="T12" fmla="*/ 114153886 w 21600"/>
                  <a:gd name="T13" fmla="*/ 171231158 h 21600"/>
                  <a:gd name="T14" fmla="*/ 171231158 w 21600"/>
                  <a:gd name="T15" fmla="*/ 114153886 h 21600"/>
                  <a:gd name="T16" fmla="*/ 114153886 w 21600"/>
                  <a:gd name="T17" fmla="*/ 57077206 h 21600"/>
                  <a:gd name="T18" fmla="*/ 57077206 w 21600"/>
                  <a:gd name="T19" fmla="*/ 1141538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noFill/>
                <a:round/>
              </a:ln>
            </p:spPr>
            <p:txBody>
              <a:bodyPr anchor="ctr"/>
              <a:lstStyle/>
              <a:p>
                <a:endParaRPr lang="zh-CN" altLang="en-US" sz="1200">
                  <a:latin typeface="微软雅黑" panose="020B0503020204020204" pitchFamily="34" charset="-122"/>
                  <a:ea typeface="微软雅黑" panose="020B0503020204020204" pitchFamily="34" charset="-122"/>
                </a:endParaRPr>
              </a:p>
            </p:txBody>
          </p:sp>
          <p:sp>
            <p:nvSpPr>
              <p:cNvPr id="37" name="等腰三角形 80"/>
              <p:cNvSpPr>
                <a:spLocks noChangeArrowheads="1"/>
              </p:cNvSpPr>
              <p:nvPr/>
            </p:nvSpPr>
            <p:spPr bwMode="auto">
              <a:xfrm rot="10800000">
                <a:off x="28216" y="351576"/>
                <a:ext cx="417601" cy="391914"/>
              </a:xfrm>
              <a:prstGeom prst="triangle">
                <a:avLst>
                  <a:gd name="adj" fmla="val 50000"/>
                </a:avLst>
              </a:prstGeom>
              <a:solidFill>
                <a:srgbClr val="C00000"/>
              </a:solidFill>
              <a:ln w="9525">
                <a:noFill/>
                <a:miter lim="800000"/>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5" name="椭圆 78"/>
            <p:cNvSpPr>
              <a:spLocks noChangeArrowheads="1"/>
            </p:cNvSpPr>
            <p:nvPr/>
          </p:nvSpPr>
          <p:spPr bwMode="auto">
            <a:xfrm>
              <a:off x="165009" y="165009"/>
              <a:ext cx="144016" cy="144016"/>
            </a:xfrm>
            <a:prstGeom prst="ellipse">
              <a:avLst/>
            </a:prstGeom>
            <a:solidFill>
              <a:srgbClr val="C00000"/>
            </a:solidFill>
            <a:ln w="9525">
              <a:noFill/>
              <a:round/>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8" name="Group 13"/>
          <p:cNvGrpSpPr/>
          <p:nvPr/>
        </p:nvGrpSpPr>
        <p:grpSpPr bwMode="auto">
          <a:xfrm>
            <a:off x="4714876" y="4214824"/>
            <a:ext cx="171450" cy="269875"/>
            <a:chOff x="0" y="0"/>
            <a:chExt cx="474034" cy="743490"/>
          </a:xfrm>
        </p:grpSpPr>
        <p:grpSp>
          <p:nvGrpSpPr>
            <p:cNvPr id="39" name="Group 14"/>
            <p:cNvGrpSpPr/>
            <p:nvPr/>
          </p:nvGrpSpPr>
          <p:grpSpPr bwMode="auto">
            <a:xfrm>
              <a:off x="0" y="0"/>
              <a:ext cx="474034" cy="743490"/>
              <a:chOff x="0" y="0"/>
              <a:chExt cx="474034" cy="743490"/>
            </a:xfrm>
          </p:grpSpPr>
          <p:sp>
            <p:nvSpPr>
              <p:cNvPr id="41" name="同心圆 79"/>
              <p:cNvSpPr/>
              <p:nvPr/>
            </p:nvSpPr>
            <p:spPr bwMode="auto">
              <a:xfrm>
                <a:off x="0" y="0"/>
                <a:ext cx="474034" cy="474034"/>
              </a:xfrm>
              <a:custGeom>
                <a:avLst/>
                <a:gdLst>
                  <a:gd name="T0" fmla="*/ 0 w 21600"/>
                  <a:gd name="T1" fmla="*/ 114153886 h 21600"/>
                  <a:gd name="T2" fmla="*/ 114153886 w 21600"/>
                  <a:gd name="T3" fmla="*/ 0 h 21600"/>
                  <a:gd name="T4" fmla="*/ 228307772 w 21600"/>
                  <a:gd name="T5" fmla="*/ 114153886 h 21600"/>
                  <a:gd name="T6" fmla="*/ 114153886 w 21600"/>
                  <a:gd name="T7" fmla="*/ 228307772 h 21600"/>
                  <a:gd name="T8" fmla="*/ 0 w 21600"/>
                  <a:gd name="T9" fmla="*/ 114153886 h 21600"/>
                  <a:gd name="T10" fmla="*/ 57077206 w 21600"/>
                  <a:gd name="T11" fmla="*/ 114153886 h 21600"/>
                  <a:gd name="T12" fmla="*/ 114153886 w 21600"/>
                  <a:gd name="T13" fmla="*/ 171231158 h 21600"/>
                  <a:gd name="T14" fmla="*/ 171231158 w 21600"/>
                  <a:gd name="T15" fmla="*/ 114153886 h 21600"/>
                  <a:gd name="T16" fmla="*/ 114153886 w 21600"/>
                  <a:gd name="T17" fmla="*/ 57077206 h 21600"/>
                  <a:gd name="T18" fmla="*/ 57077206 w 21600"/>
                  <a:gd name="T19" fmla="*/ 1141538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noFill/>
                <a:round/>
              </a:ln>
            </p:spPr>
            <p:txBody>
              <a:bodyPr anchor="ctr"/>
              <a:lstStyle/>
              <a:p>
                <a:endParaRPr lang="zh-CN" altLang="en-US" sz="1200">
                  <a:latin typeface="微软雅黑" panose="020B0503020204020204" pitchFamily="34" charset="-122"/>
                  <a:ea typeface="微软雅黑" panose="020B0503020204020204" pitchFamily="34" charset="-122"/>
                </a:endParaRPr>
              </a:p>
            </p:txBody>
          </p:sp>
          <p:sp>
            <p:nvSpPr>
              <p:cNvPr id="42" name="等腰三角形 80"/>
              <p:cNvSpPr>
                <a:spLocks noChangeArrowheads="1"/>
              </p:cNvSpPr>
              <p:nvPr/>
            </p:nvSpPr>
            <p:spPr bwMode="auto">
              <a:xfrm rot="10800000">
                <a:off x="28216" y="351576"/>
                <a:ext cx="417601" cy="391914"/>
              </a:xfrm>
              <a:prstGeom prst="triangle">
                <a:avLst>
                  <a:gd name="adj" fmla="val 50000"/>
                </a:avLst>
              </a:prstGeom>
              <a:solidFill>
                <a:srgbClr val="C00000"/>
              </a:solidFill>
              <a:ln w="9525">
                <a:noFill/>
                <a:miter lim="800000"/>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40" name="椭圆 78"/>
            <p:cNvSpPr>
              <a:spLocks noChangeArrowheads="1"/>
            </p:cNvSpPr>
            <p:nvPr/>
          </p:nvSpPr>
          <p:spPr bwMode="auto">
            <a:xfrm>
              <a:off x="165009" y="165009"/>
              <a:ext cx="144016" cy="144016"/>
            </a:xfrm>
            <a:prstGeom prst="ellipse">
              <a:avLst/>
            </a:prstGeom>
            <a:solidFill>
              <a:srgbClr val="C00000"/>
            </a:solidFill>
            <a:ln w="9525">
              <a:noFill/>
              <a:round/>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3" name="Group 13"/>
          <p:cNvGrpSpPr/>
          <p:nvPr/>
        </p:nvGrpSpPr>
        <p:grpSpPr bwMode="auto">
          <a:xfrm>
            <a:off x="5072066" y="4643452"/>
            <a:ext cx="171450" cy="269875"/>
            <a:chOff x="0" y="0"/>
            <a:chExt cx="474034" cy="743490"/>
          </a:xfrm>
        </p:grpSpPr>
        <p:grpSp>
          <p:nvGrpSpPr>
            <p:cNvPr id="44" name="Group 14"/>
            <p:cNvGrpSpPr/>
            <p:nvPr/>
          </p:nvGrpSpPr>
          <p:grpSpPr bwMode="auto">
            <a:xfrm>
              <a:off x="0" y="0"/>
              <a:ext cx="474034" cy="743490"/>
              <a:chOff x="0" y="0"/>
              <a:chExt cx="474034" cy="743490"/>
            </a:xfrm>
          </p:grpSpPr>
          <p:sp>
            <p:nvSpPr>
              <p:cNvPr id="46" name="同心圆 79"/>
              <p:cNvSpPr/>
              <p:nvPr/>
            </p:nvSpPr>
            <p:spPr bwMode="auto">
              <a:xfrm>
                <a:off x="0" y="0"/>
                <a:ext cx="474034" cy="474034"/>
              </a:xfrm>
              <a:custGeom>
                <a:avLst/>
                <a:gdLst>
                  <a:gd name="T0" fmla="*/ 0 w 21600"/>
                  <a:gd name="T1" fmla="*/ 114153886 h 21600"/>
                  <a:gd name="T2" fmla="*/ 114153886 w 21600"/>
                  <a:gd name="T3" fmla="*/ 0 h 21600"/>
                  <a:gd name="T4" fmla="*/ 228307772 w 21600"/>
                  <a:gd name="T5" fmla="*/ 114153886 h 21600"/>
                  <a:gd name="T6" fmla="*/ 114153886 w 21600"/>
                  <a:gd name="T7" fmla="*/ 228307772 h 21600"/>
                  <a:gd name="T8" fmla="*/ 0 w 21600"/>
                  <a:gd name="T9" fmla="*/ 114153886 h 21600"/>
                  <a:gd name="T10" fmla="*/ 57077206 w 21600"/>
                  <a:gd name="T11" fmla="*/ 114153886 h 21600"/>
                  <a:gd name="T12" fmla="*/ 114153886 w 21600"/>
                  <a:gd name="T13" fmla="*/ 171231158 h 21600"/>
                  <a:gd name="T14" fmla="*/ 171231158 w 21600"/>
                  <a:gd name="T15" fmla="*/ 114153886 h 21600"/>
                  <a:gd name="T16" fmla="*/ 114153886 w 21600"/>
                  <a:gd name="T17" fmla="*/ 57077206 h 21600"/>
                  <a:gd name="T18" fmla="*/ 57077206 w 21600"/>
                  <a:gd name="T19" fmla="*/ 1141538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noFill/>
                <a:round/>
              </a:ln>
            </p:spPr>
            <p:txBody>
              <a:bodyPr anchor="ctr"/>
              <a:lstStyle/>
              <a:p>
                <a:endParaRPr lang="zh-CN" altLang="en-US" sz="1200">
                  <a:latin typeface="微软雅黑" panose="020B0503020204020204" pitchFamily="34" charset="-122"/>
                  <a:ea typeface="微软雅黑" panose="020B0503020204020204" pitchFamily="34" charset="-122"/>
                </a:endParaRPr>
              </a:p>
            </p:txBody>
          </p:sp>
          <p:sp>
            <p:nvSpPr>
              <p:cNvPr id="47" name="等腰三角形 80"/>
              <p:cNvSpPr>
                <a:spLocks noChangeArrowheads="1"/>
              </p:cNvSpPr>
              <p:nvPr/>
            </p:nvSpPr>
            <p:spPr bwMode="auto">
              <a:xfrm rot="10800000">
                <a:off x="28216" y="351576"/>
                <a:ext cx="417601" cy="391914"/>
              </a:xfrm>
              <a:prstGeom prst="triangle">
                <a:avLst>
                  <a:gd name="adj" fmla="val 50000"/>
                </a:avLst>
              </a:prstGeom>
              <a:solidFill>
                <a:srgbClr val="C00000"/>
              </a:solidFill>
              <a:ln w="9525">
                <a:noFill/>
                <a:miter lim="800000"/>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45" name="椭圆 78"/>
            <p:cNvSpPr>
              <a:spLocks noChangeArrowheads="1"/>
            </p:cNvSpPr>
            <p:nvPr/>
          </p:nvSpPr>
          <p:spPr bwMode="auto">
            <a:xfrm>
              <a:off x="165009" y="165009"/>
              <a:ext cx="144016" cy="144016"/>
            </a:xfrm>
            <a:prstGeom prst="ellipse">
              <a:avLst/>
            </a:prstGeom>
            <a:solidFill>
              <a:srgbClr val="C00000"/>
            </a:solidFill>
            <a:ln w="9525">
              <a:noFill/>
              <a:round/>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8" name="Group 13"/>
          <p:cNvGrpSpPr/>
          <p:nvPr/>
        </p:nvGrpSpPr>
        <p:grpSpPr bwMode="auto">
          <a:xfrm>
            <a:off x="4572000" y="3714758"/>
            <a:ext cx="171450" cy="269875"/>
            <a:chOff x="0" y="0"/>
            <a:chExt cx="474034" cy="743490"/>
          </a:xfrm>
        </p:grpSpPr>
        <p:grpSp>
          <p:nvGrpSpPr>
            <p:cNvPr id="49" name="Group 14"/>
            <p:cNvGrpSpPr/>
            <p:nvPr/>
          </p:nvGrpSpPr>
          <p:grpSpPr bwMode="auto">
            <a:xfrm>
              <a:off x="0" y="0"/>
              <a:ext cx="474034" cy="743490"/>
              <a:chOff x="0" y="0"/>
              <a:chExt cx="474034" cy="743490"/>
            </a:xfrm>
          </p:grpSpPr>
          <p:sp>
            <p:nvSpPr>
              <p:cNvPr id="51" name="同心圆 79"/>
              <p:cNvSpPr/>
              <p:nvPr/>
            </p:nvSpPr>
            <p:spPr bwMode="auto">
              <a:xfrm>
                <a:off x="0" y="0"/>
                <a:ext cx="474034" cy="474034"/>
              </a:xfrm>
              <a:custGeom>
                <a:avLst/>
                <a:gdLst>
                  <a:gd name="T0" fmla="*/ 0 w 21600"/>
                  <a:gd name="T1" fmla="*/ 114153886 h 21600"/>
                  <a:gd name="T2" fmla="*/ 114153886 w 21600"/>
                  <a:gd name="T3" fmla="*/ 0 h 21600"/>
                  <a:gd name="T4" fmla="*/ 228307772 w 21600"/>
                  <a:gd name="T5" fmla="*/ 114153886 h 21600"/>
                  <a:gd name="T6" fmla="*/ 114153886 w 21600"/>
                  <a:gd name="T7" fmla="*/ 228307772 h 21600"/>
                  <a:gd name="T8" fmla="*/ 0 w 21600"/>
                  <a:gd name="T9" fmla="*/ 114153886 h 21600"/>
                  <a:gd name="T10" fmla="*/ 57077206 w 21600"/>
                  <a:gd name="T11" fmla="*/ 114153886 h 21600"/>
                  <a:gd name="T12" fmla="*/ 114153886 w 21600"/>
                  <a:gd name="T13" fmla="*/ 171231158 h 21600"/>
                  <a:gd name="T14" fmla="*/ 171231158 w 21600"/>
                  <a:gd name="T15" fmla="*/ 114153886 h 21600"/>
                  <a:gd name="T16" fmla="*/ 114153886 w 21600"/>
                  <a:gd name="T17" fmla="*/ 57077206 h 21600"/>
                  <a:gd name="T18" fmla="*/ 57077206 w 21600"/>
                  <a:gd name="T19" fmla="*/ 1141538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noFill/>
                <a:round/>
              </a:ln>
            </p:spPr>
            <p:txBody>
              <a:bodyPr anchor="ctr"/>
              <a:lstStyle/>
              <a:p>
                <a:endParaRPr lang="zh-CN" altLang="en-US" sz="1200">
                  <a:latin typeface="微软雅黑" panose="020B0503020204020204" pitchFamily="34" charset="-122"/>
                  <a:ea typeface="微软雅黑" panose="020B0503020204020204" pitchFamily="34" charset="-122"/>
                </a:endParaRPr>
              </a:p>
            </p:txBody>
          </p:sp>
          <p:sp>
            <p:nvSpPr>
              <p:cNvPr id="52" name="等腰三角形 80"/>
              <p:cNvSpPr>
                <a:spLocks noChangeArrowheads="1"/>
              </p:cNvSpPr>
              <p:nvPr/>
            </p:nvSpPr>
            <p:spPr bwMode="auto">
              <a:xfrm rot="10800000">
                <a:off x="28216" y="351576"/>
                <a:ext cx="417601" cy="391914"/>
              </a:xfrm>
              <a:prstGeom prst="triangle">
                <a:avLst>
                  <a:gd name="adj" fmla="val 50000"/>
                </a:avLst>
              </a:prstGeom>
              <a:solidFill>
                <a:srgbClr val="C00000"/>
              </a:solidFill>
              <a:ln w="9525">
                <a:noFill/>
                <a:miter lim="800000"/>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50" name="椭圆 78"/>
            <p:cNvSpPr>
              <a:spLocks noChangeArrowheads="1"/>
            </p:cNvSpPr>
            <p:nvPr/>
          </p:nvSpPr>
          <p:spPr bwMode="auto">
            <a:xfrm>
              <a:off x="165009" y="165009"/>
              <a:ext cx="144016" cy="144016"/>
            </a:xfrm>
            <a:prstGeom prst="ellipse">
              <a:avLst/>
            </a:prstGeom>
            <a:solidFill>
              <a:srgbClr val="C00000"/>
            </a:solidFill>
            <a:ln w="9525">
              <a:noFill/>
              <a:round/>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53" name="Group 13"/>
          <p:cNvGrpSpPr/>
          <p:nvPr/>
        </p:nvGrpSpPr>
        <p:grpSpPr bwMode="auto">
          <a:xfrm>
            <a:off x="5500694" y="3143254"/>
            <a:ext cx="171450" cy="269875"/>
            <a:chOff x="0" y="0"/>
            <a:chExt cx="474034" cy="743490"/>
          </a:xfrm>
        </p:grpSpPr>
        <p:grpSp>
          <p:nvGrpSpPr>
            <p:cNvPr id="54" name="Group 14"/>
            <p:cNvGrpSpPr/>
            <p:nvPr/>
          </p:nvGrpSpPr>
          <p:grpSpPr bwMode="auto">
            <a:xfrm>
              <a:off x="0" y="0"/>
              <a:ext cx="474034" cy="743490"/>
              <a:chOff x="0" y="0"/>
              <a:chExt cx="474034" cy="743490"/>
            </a:xfrm>
          </p:grpSpPr>
          <p:sp>
            <p:nvSpPr>
              <p:cNvPr id="56" name="同心圆 79"/>
              <p:cNvSpPr/>
              <p:nvPr/>
            </p:nvSpPr>
            <p:spPr bwMode="auto">
              <a:xfrm>
                <a:off x="0" y="0"/>
                <a:ext cx="474034" cy="474034"/>
              </a:xfrm>
              <a:custGeom>
                <a:avLst/>
                <a:gdLst>
                  <a:gd name="T0" fmla="*/ 0 w 21600"/>
                  <a:gd name="T1" fmla="*/ 114153886 h 21600"/>
                  <a:gd name="T2" fmla="*/ 114153886 w 21600"/>
                  <a:gd name="T3" fmla="*/ 0 h 21600"/>
                  <a:gd name="T4" fmla="*/ 228307772 w 21600"/>
                  <a:gd name="T5" fmla="*/ 114153886 h 21600"/>
                  <a:gd name="T6" fmla="*/ 114153886 w 21600"/>
                  <a:gd name="T7" fmla="*/ 228307772 h 21600"/>
                  <a:gd name="T8" fmla="*/ 0 w 21600"/>
                  <a:gd name="T9" fmla="*/ 114153886 h 21600"/>
                  <a:gd name="T10" fmla="*/ 57077206 w 21600"/>
                  <a:gd name="T11" fmla="*/ 114153886 h 21600"/>
                  <a:gd name="T12" fmla="*/ 114153886 w 21600"/>
                  <a:gd name="T13" fmla="*/ 171231158 h 21600"/>
                  <a:gd name="T14" fmla="*/ 171231158 w 21600"/>
                  <a:gd name="T15" fmla="*/ 114153886 h 21600"/>
                  <a:gd name="T16" fmla="*/ 114153886 w 21600"/>
                  <a:gd name="T17" fmla="*/ 57077206 h 21600"/>
                  <a:gd name="T18" fmla="*/ 57077206 w 21600"/>
                  <a:gd name="T19" fmla="*/ 1141538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noFill/>
                <a:round/>
              </a:ln>
            </p:spPr>
            <p:txBody>
              <a:bodyPr anchor="ctr"/>
              <a:lstStyle/>
              <a:p>
                <a:endParaRPr lang="zh-CN" altLang="en-US" sz="1200">
                  <a:latin typeface="微软雅黑" panose="020B0503020204020204" pitchFamily="34" charset="-122"/>
                  <a:ea typeface="微软雅黑" panose="020B0503020204020204" pitchFamily="34" charset="-122"/>
                </a:endParaRPr>
              </a:p>
            </p:txBody>
          </p:sp>
          <p:sp>
            <p:nvSpPr>
              <p:cNvPr id="57" name="等腰三角形 80"/>
              <p:cNvSpPr>
                <a:spLocks noChangeArrowheads="1"/>
              </p:cNvSpPr>
              <p:nvPr/>
            </p:nvSpPr>
            <p:spPr bwMode="auto">
              <a:xfrm rot="10800000">
                <a:off x="28216" y="351576"/>
                <a:ext cx="417601" cy="391914"/>
              </a:xfrm>
              <a:prstGeom prst="triangle">
                <a:avLst>
                  <a:gd name="adj" fmla="val 50000"/>
                </a:avLst>
              </a:prstGeom>
              <a:solidFill>
                <a:srgbClr val="C00000"/>
              </a:solidFill>
              <a:ln w="9525">
                <a:noFill/>
                <a:miter lim="800000"/>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55" name="椭圆 78"/>
            <p:cNvSpPr>
              <a:spLocks noChangeArrowheads="1"/>
            </p:cNvSpPr>
            <p:nvPr/>
          </p:nvSpPr>
          <p:spPr bwMode="auto">
            <a:xfrm>
              <a:off x="165009" y="165009"/>
              <a:ext cx="144016" cy="144016"/>
            </a:xfrm>
            <a:prstGeom prst="ellipse">
              <a:avLst/>
            </a:prstGeom>
            <a:solidFill>
              <a:srgbClr val="C00000"/>
            </a:solidFill>
            <a:ln w="9525">
              <a:noFill/>
              <a:round/>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58" name="Group 13"/>
          <p:cNvGrpSpPr/>
          <p:nvPr/>
        </p:nvGrpSpPr>
        <p:grpSpPr bwMode="auto">
          <a:xfrm>
            <a:off x="4214810" y="3143254"/>
            <a:ext cx="171450" cy="269875"/>
            <a:chOff x="0" y="0"/>
            <a:chExt cx="474034" cy="743490"/>
          </a:xfrm>
        </p:grpSpPr>
        <p:grpSp>
          <p:nvGrpSpPr>
            <p:cNvPr id="59" name="Group 14"/>
            <p:cNvGrpSpPr/>
            <p:nvPr/>
          </p:nvGrpSpPr>
          <p:grpSpPr bwMode="auto">
            <a:xfrm>
              <a:off x="0" y="0"/>
              <a:ext cx="474034" cy="743490"/>
              <a:chOff x="0" y="0"/>
              <a:chExt cx="474034" cy="743490"/>
            </a:xfrm>
          </p:grpSpPr>
          <p:sp>
            <p:nvSpPr>
              <p:cNvPr id="61" name="同心圆 79"/>
              <p:cNvSpPr/>
              <p:nvPr/>
            </p:nvSpPr>
            <p:spPr bwMode="auto">
              <a:xfrm>
                <a:off x="0" y="0"/>
                <a:ext cx="474034" cy="474034"/>
              </a:xfrm>
              <a:custGeom>
                <a:avLst/>
                <a:gdLst>
                  <a:gd name="T0" fmla="*/ 0 w 21600"/>
                  <a:gd name="T1" fmla="*/ 114153886 h 21600"/>
                  <a:gd name="T2" fmla="*/ 114153886 w 21600"/>
                  <a:gd name="T3" fmla="*/ 0 h 21600"/>
                  <a:gd name="T4" fmla="*/ 228307772 w 21600"/>
                  <a:gd name="T5" fmla="*/ 114153886 h 21600"/>
                  <a:gd name="T6" fmla="*/ 114153886 w 21600"/>
                  <a:gd name="T7" fmla="*/ 228307772 h 21600"/>
                  <a:gd name="T8" fmla="*/ 0 w 21600"/>
                  <a:gd name="T9" fmla="*/ 114153886 h 21600"/>
                  <a:gd name="T10" fmla="*/ 57077206 w 21600"/>
                  <a:gd name="T11" fmla="*/ 114153886 h 21600"/>
                  <a:gd name="T12" fmla="*/ 114153886 w 21600"/>
                  <a:gd name="T13" fmla="*/ 171231158 h 21600"/>
                  <a:gd name="T14" fmla="*/ 171231158 w 21600"/>
                  <a:gd name="T15" fmla="*/ 114153886 h 21600"/>
                  <a:gd name="T16" fmla="*/ 114153886 w 21600"/>
                  <a:gd name="T17" fmla="*/ 57077206 h 21600"/>
                  <a:gd name="T18" fmla="*/ 57077206 w 21600"/>
                  <a:gd name="T19" fmla="*/ 1141538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noFill/>
                <a:round/>
              </a:ln>
            </p:spPr>
            <p:txBody>
              <a:bodyPr anchor="ctr"/>
              <a:lstStyle/>
              <a:p>
                <a:endParaRPr lang="zh-CN" altLang="en-US" sz="1200">
                  <a:latin typeface="微软雅黑" panose="020B0503020204020204" pitchFamily="34" charset="-122"/>
                  <a:ea typeface="微软雅黑" panose="020B0503020204020204" pitchFamily="34" charset="-122"/>
                </a:endParaRPr>
              </a:p>
            </p:txBody>
          </p:sp>
          <p:sp>
            <p:nvSpPr>
              <p:cNvPr id="62" name="等腰三角形 80"/>
              <p:cNvSpPr>
                <a:spLocks noChangeArrowheads="1"/>
              </p:cNvSpPr>
              <p:nvPr/>
            </p:nvSpPr>
            <p:spPr bwMode="auto">
              <a:xfrm rot="10800000">
                <a:off x="28216" y="351576"/>
                <a:ext cx="417601" cy="391914"/>
              </a:xfrm>
              <a:prstGeom prst="triangle">
                <a:avLst>
                  <a:gd name="adj" fmla="val 50000"/>
                </a:avLst>
              </a:prstGeom>
              <a:solidFill>
                <a:srgbClr val="C00000"/>
              </a:solidFill>
              <a:ln w="9525">
                <a:noFill/>
                <a:miter lim="800000"/>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60" name="椭圆 78"/>
            <p:cNvSpPr>
              <a:spLocks noChangeArrowheads="1"/>
            </p:cNvSpPr>
            <p:nvPr/>
          </p:nvSpPr>
          <p:spPr bwMode="auto">
            <a:xfrm>
              <a:off x="165009" y="165009"/>
              <a:ext cx="144016" cy="144016"/>
            </a:xfrm>
            <a:prstGeom prst="ellipse">
              <a:avLst/>
            </a:prstGeom>
            <a:solidFill>
              <a:srgbClr val="C00000"/>
            </a:solidFill>
            <a:ln w="9525">
              <a:noFill/>
              <a:round/>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63" name="Group 13"/>
          <p:cNvGrpSpPr/>
          <p:nvPr/>
        </p:nvGrpSpPr>
        <p:grpSpPr bwMode="auto">
          <a:xfrm>
            <a:off x="5286380" y="3500444"/>
            <a:ext cx="171450" cy="269875"/>
            <a:chOff x="0" y="0"/>
            <a:chExt cx="474034" cy="743490"/>
          </a:xfrm>
        </p:grpSpPr>
        <p:grpSp>
          <p:nvGrpSpPr>
            <p:cNvPr id="64" name="Group 14"/>
            <p:cNvGrpSpPr/>
            <p:nvPr/>
          </p:nvGrpSpPr>
          <p:grpSpPr bwMode="auto">
            <a:xfrm>
              <a:off x="0" y="0"/>
              <a:ext cx="474034" cy="743490"/>
              <a:chOff x="0" y="0"/>
              <a:chExt cx="474034" cy="743490"/>
            </a:xfrm>
          </p:grpSpPr>
          <p:sp>
            <p:nvSpPr>
              <p:cNvPr id="66" name="同心圆 79"/>
              <p:cNvSpPr/>
              <p:nvPr/>
            </p:nvSpPr>
            <p:spPr bwMode="auto">
              <a:xfrm>
                <a:off x="0" y="0"/>
                <a:ext cx="474034" cy="474034"/>
              </a:xfrm>
              <a:custGeom>
                <a:avLst/>
                <a:gdLst>
                  <a:gd name="T0" fmla="*/ 0 w 21600"/>
                  <a:gd name="T1" fmla="*/ 114153886 h 21600"/>
                  <a:gd name="T2" fmla="*/ 114153886 w 21600"/>
                  <a:gd name="T3" fmla="*/ 0 h 21600"/>
                  <a:gd name="T4" fmla="*/ 228307772 w 21600"/>
                  <a:gd name="T5" fmla="*/ 114153886 h 21600"/>
                  <a:gd name="T6" fmla="*/ 114153886 w 21600"/>
                  <a:gd name="T7" fmla="*/ 228307772 h 21600"/>
                  <a:gd name="T8" fmla="*/ 0 w 21600"/>
                  <a:gd name="T9" fmla="*/ 114153886 h 21600"/>
                  <a:gd name="T10" fmla="*/ 57077206 w 21600"/>
                  <a:gd name="T11" fmla="*/ 114153886 h 21600"/>
                  <a:gd name="T12" fmla="*/ 114153886 w 21600"/>
                  <a:gd name="T13" fmla="*/ 171231158 h 21600"/>
                  <a:gd name="T14" fmla="*/ 171231158 w 21600"/>
                  <a:gd name="T15" fmla="*/ 114153886 h 21600"/>
                  <a:gd name="T16" fmla="*/ 114153886 w 21600"/>
                  <a:gd name="T17" fmla="*/ 57077206 h 21600"/>
                  <a:gd name="T18" fmla="*/ 57077206 w 21600"/>
                  <a:gd name="T19" fmla="*/ 1141538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noFill/>
                <a:round/>
              </a:ln>
            </p:spPr>
            <p:txBody>
              <a:bodyPr anchor="ctr"/>
              <a:lstStyle/>
              <a:p>
                <a:endParaRPr lang="zh-CN" altLang="en-US" sz="1200">
                  <a:latin typeface="微软雅黑" panose="020B0503020204020204" pitchFamily="34" charset="-122"/>
                  <a:ea typeface="微软雅黑" panose="020B0503020204020204" pitchFamily="34" charset="-122"/>
                </a:endParaRPr>
              </a:p>
            </p:txBody>
          </p:sp>
          <p:sp>
            <p:nvSpPr>
              <p:cNvPr id="67" name="等腰三角形 80"/>
              <p:cNvSpPr>
                <a:spLocks noChangeArrowheads="1"/>
              </p:cNvSpPr>
              <p:nvPr/>
            </p:nvSpPr>
            <p:spPr bwMode="auto">
              <a:xfrm rot="10800000">
                <a:off x="28216" y="351576"/>
                <a:ext cx="417601" cy="391914"/>
              </a:xfrm>
              <a:prstGeom prst="triangle">
                <a:avLst>
                  <a:gd name="adj" fmla="val 50000"/>
                </a:avLst>
              </a:prstGeom>
              <a:solidFill>
                <a:srgbClr val="C00000"/>
              </a:solidFill>
              <a:ln w="9525">
                <a:noFill/>
                <a:miter lim="800000"/>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65" name="椭圆 78"/>
            <p:cNvSpPr>
              <a:spLocks noChangeArrowheads="1"/>
            </p:cNvSpPr>
            <p:nvPr/>
          </p:nvSpPr>
          <p:spPr bwMode="auto">
            <a:xfrm>
              <a:off x="165009" y="165009"/>
              <a:ext cx="144016" cy="144016"/>
            </a:xfrm>
            <a:prstGeom prst="ellipse">
              <a:avLst/>
            </a:prstGeom>
            <a:solidFill>
              <a:srgbClr val="C00000"/>
            </a:solidFill>
            <a:ln w="9525">
              <a:noFill/>
              <a:round/>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68" name="Group 13"/>
          <p:cNvGrpSpPr/>
          <p:nvPr/>
        </p:nvGrpSpPr>
        <p:grpSpPr bwMode="auto">
          <a:xfrm>
            <a:off x="4572000" y="3286130"/>
            <a:ext cx="171450" cy="269875"/>
            <a:chOff x="0" y="0"/>
            <a:chExt cx="474034" cy="743490"/>
          </a:xfrm>
        </p:grpSpPr>
        <p:grpSp>
          <p:nvGrpSpPr>
            <p:cNvPr id="69" name="Group 14"/>
            <p:cNvGrpSpPr/>
            <p:nvPr/>
          </p:nvGrpSpPr>
          <p:grpSpPr bwMode="auto">
            <a:xfrm>
              <a:off x="0" y="0"/>
              <a:ext cx="474034" cy="743490"/>
              <a:chOff x="0" y="0"/>
              <a:chExt cx="474034" cy="743490"/>
            </a:xfrm>
          </p:grpSpPr>
          <p:sp>
            <p:nvSpPr>
              <p:cNvPr id="71" name="同心圆 79"/>
              <p:cNvSpPr/>
              <p:nvPr/>
            </p:nvSpPr>
            <p:spPr bwMode="auto">
              <a:xfrm>
                <a:off x="0" y="0"/>
                <a:ext cx="474034" cy="474034"/>
              </a:xfrm>
              <a:custGeom>
                <a:avLst/>
                <a:gdLst>
                  <a:gd name="T0" fmla="*/ 0 w 21600"/>
                  <a:gd name="T1" fmla="*/ 114153886 h 21600"/>
                  <a:gd name="T2" fmla="*/ 114153886 w 21600"/>
                  <a:gd name="T3" fmla="*/ 0 h 21600"/>
                  <a:gd name="T4" fmla="*/ 228307772 w 21600"/>
                  <a:gd name="T5" fmla="*/ 114153886 h 21600"/>
                  <a:gd name="T6" fmla="*/ 114153886 w 21600"/>
                  <a:gd name="T7" fmla="*/ 228307772 h 21600"/>
                  <a:gd name="T8" fmla="*/ 0 w 21600"/>
                  <a:gd name="T9" fmla="*/ 114153886 h 21600"/>
                  <a:gd name="T10" fmla="*/ 57077206 w 21600"/>
                  <a:gd name="T11" fmla="*/ 114153886 h 21600"/>
                  <a:gd name="T12" fmla="*/ 114153886 w 21600"/>
                  <a:gd name="T13" fmla="*/ 171231158 h 21600"/>
                  <a:gd name="T14" fmla="*/ 171231158 w 21600"/>
                  <a:gd name="T15" fmla="*/ 114153886 h 21600"/>
                  <a:gd name="T16" fmla="*/ 114153886 w 21600"/>
                  <a:gd name="T17" fmla="*/ 57077206 h 21600"/>
                  <a:gd name="T18" fmla="*/ 57077206 w 21600"/>
                  <a:gd name="T19" fmla="*/ 1141538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00000"/>
              </a:solidFill>
              <a:ln w="9525">
                <a:noFill/>
                <a:round/>
              </a:ln>
            </p:spPr>
            <p:txBody>
              <a:bodyPr anchor="ctr"/>
              <a:lstStyle/>
              <a:p>
                <a:endParaRPr lang="zh-CN" altLang="en-US" sz="1200">
                  <a:latin typeface="微软雅黑" panose="020B0503020204020204" pitchFamily="34" charset="-122"/>
                  <a:ea typeface="微软雅黑" panose="020B0503020204020204" pitchFamily="34" charset="-122"/>
                </a:endParaRPr>
              </a:p>
            </p:txBody>
          </p:sp>
          <p:sp>
            <p:nvSpPr>
              <p:cNvPr id="72" name="等腰三角形 80"/>
              <p:cNvSpPr>
                <a:spLocks noChangeArrowheads="1"/>
              </p:cNvSpPr>
              <p:nvPr/>
            </p:nvSpPr>
            <p:spPr bwMode="auto">
              <a:xfrm rot="10800000">
                <a:off x="28216" y="351576"/>
                <a:ext cx="417601" cy="391914"/>
              </a:xfrm>
              <a:prstGeom prst="triangle">
                <a:avLst>
                  <a:gd name="adj" fmla="val 50000"/>
                </a:avLst>
              </a:prstGeom>
              <a:solidFill>
                <a:srgbClr val="C00000"/>
              </a:solidFill>
              <a:ln w="9525">
                <a:noFill/>
                <a:miter lim="800000"/>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70" name="椭圆 78"/>
            <p:cNvSpPr>
              <a:spLocks noChangeArrowheads="1"/>
            </p:cNvSpPr>
            <p:nvPr/>
          </p:nvSpPr>
          <p:spPr bwMode="auto">
            <a:xfrm>
              <a:off x="165009" y="165009"/>
              <a:ext cx="144016" cy="144016"/>
            </a:xfrm>
            <a:prstGeom prst="ellipse">
              <a:avLst/>
            </a:prstGeom>
            <a:solidFill>
              <a:srgbClr val="C00000"/>
            </a:solidFill>
            <a:ln w="9525">
              <a:noFill/>
              <a:round/>
            </a:ln>
          </p:spPr>
          <p:txBody>
            <a:bodyPr anchor="ctr"/>
            <a:lstStyle/>
            <a:p>
              <a:pPr algn="ctr" eaLnBrk="1" hangingPunct="1">
                <a:buFont typeface="Arial" panose="020B0604020202020204" pitchFamily="34" charset="0"/>
                <a:buNone/>
              </a:pPr>
              <a:endParaRPr lang="zh-CN" altLang="en-US" sz="16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85" name="TextBox 84"/>
          <p:cNvSpPr txBox="1"/>
          <p:nvPr/>
        </p:nvSpPr>
        <p:spPr>
          <a:xfrm>
            <a:off x="6230967" y="2448323"/>
            <a:ext cx="357190"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上海</a:t>
            </a:r>
            <a:endParaRPr lang="zh-CN" altLang="en-US" sz="1200" dirty="0">
              <a:latin typeface="微软雅黑" panose="020B0503020204020204" pitchFamily="34" charset="-122"/>
              <a:ea typeface="微软雅黑" panose="020B0503020204020204" pitchFamily="34" charset="-122"/>
            </a:endParaRPr>
          </a:p>
        </p:txBody>
      </p:sp>
      <p:sp>
        <p:nvSpPr>
          <p:cNvPr id="86" name="TextBox 85"/>
          <p:cNvSpPr txBox="1"/>
          <p:nvPr/>
        </p:nvSpPr>
        <p:spPr>
          <a:xfrm>
            <a:off x="5857884" y="2428874"/>
            <a:ext cx="428628"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南京</a:t>
            </a:r>
            <a:endParaRPr lang="zh-CN" altLang="en-US" sz="1200" dirty="0">
              <a:latin typeface="微软雅黑" panose="020B0503020204020204" pitchFamily="34" charset="-122"/>
              <a:ea typeface="微软雅黑" panose="020B0503020204020204" pitchFamily="34" charset="-122"/>
            </a:endParaRPr>
          </a:p>
        </p:txBody>
      </p:sp>
      <p:sp>
        <p:nvSpPr>
          <p:cNvPr id="87" name="TextBox 86"/>
          <p:cNvSpPr txBox="1"/>
          <p:nvPr/>
        </p:nvSpPr>
        <p:spPr>
          <a:xfrm>
            <a:off x="5357818" y="2643188"/>
            <a:ext cx="428628"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武汉</a:t>
            </a:r>
            <a:endParaRPr lang="zh-CN" altLang="en-US" sz="1200" dirty="0">
              <a:latin typeface="微软雅黑" panose="020B0503020204020204" pitchFamily="34" charset="-122"/>
              <a:ea typeface="微软雅黑" panose="020B0503020204020204" pitchFamily="34" charset="-122"/>
            </a:endParaRPr>
          </a:p>
        </p:txBody>
      </p:sp>
      <p:sp>
        <p:nvSpPr>
          <p:cNvPr id="88" name="TextBox 87"/>
          <p:cNvSpPr txBox="1"/>
          <p:nvPr/>
        </p:nvSpPr>
        <p:spPr>
          <a:xfrm>
            <a:off x="5143504" y="3000378"/>
            <a:ext cx="357190"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长沙</a:t>
            </a:r>
            <a:endParaRPr lang="zh-CN" altLang="en-US" sz="1200" dirty="0">
              <a:latin typeface="微软雅黑" panose="020B0503020204020204" pitchFamily="34" charset="-122"/>
              <a:ea typeface="微软雅黑" panose="020B0503020204020204" pitchFamily="34" charset="-122"/>
            </a:endParaRPr>
          </a:p>
        </p:txBody>
      </p:sp>
      <p:sp>
        <p:nvSpPr>
          <p:cNvPr id="89" name="TextBox 88"/>
          <p:cNvSpPr txBox="1"/>
          <p:nvPr/>
        </p:nvSpPr>
        <p:spPr>
          <a:xfrm>
            <a:off x="4427071" y="3021085"/>
            <a:ext cx="500066"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重庆</a:t>
            </a:r>
            <a:endParaRPr lang="zh-CN" altLang="en-US" sz="1200" dirty="0">
              <a:latin typeface="微软雅黑" panose="020B0503020204020204" pitchFamily="34" charset="-122"/>
              <a:ea typeface="微软雅黑" panose="020B0503020204020204" pitchFamily="34" charset="-122"/>
            </a:endParaRPr>
          </a:p>
        </p:txBody>
      </p:sp>
      <p:sp>
        <p:nvSpPr>
          <p:cNvPr id="90" name="TextBox 89"/>
          <p:cNvSpPr txBox="1"/>
          <p:nvPr/>
        </p:nvSpPr>
        <p:spPr>
          <a:xfrm>
            <a:off x="4050501" y="2863672"/>
            <a:ext cx="500066"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成都</a:t>
            </a:r>
            <a:endParaRPr lang="zh-CN" altLang="en-US" sz="1200" dirty="0">
              <a:latin typeface="微软雅黑" panose="020B0503020204020204" pitchFamily="34" charset="-122"/>
              <a:ea typeface="微软雅黑" panose="020B0503020204020204" pitchFamily="34" charset="-122"/>
            </a:endParaRPr>
          </a:p>
        </p:txBody>
      </p:sp>
      <p:sp>
        <p:nvSpPr>
          <p:cNvPr id="91" name="TextBox 90"/>
          <p:cNvSpPr txBox="1"/>
          <p:nvPr/>
        </p:nvSpPr>
        <p:spPr>
          <a:xfrm>
            <a:off x="3850475" y="3700153"/>
            <a:ext cx="500066"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昆明</a:t>
            </a:r>
            <a:endParaRPr lang="zh-CN" altLang="en-US" sz="1200" dirty="0">
              <a:latin typeface="微软雅黑" panose="020B0503020204020204" pitchFamily="34" charset="-122"/>
              <a:ea typeface="微软雅黑" panose="020B0503020204020204" pitchFamily="34" charset="-122"/>
            </a:endParaRPr>
          </a:p>
        </p:txBody>
      </p:sp>
      <p:sp>
        <p:nvSpPr>
          <p:cNvPr id="92" name="TextBox 91"/>
          <p:cNvSpPr txBox="1"/>
          <p:nvPr/>
        </p:nvSpPr>
        <p:spPr>
          <a:xfrm>
            <a:off x="4572000" y="3929072"/>
            <a:ext cx="500066"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南宁</a:t>
            </a:r>
            <a:endParaRPr lang="zh-CN" altLang="en-US" sz="1200" dirty="0">
              <a:latin typeface="微软雅黑" panose="020B0503020204020204" pitchFamily="34" charset="-122"/>
              <a:ea typeface="微软雅黑" panose="020B0503020204020204" pitchFamily="34" charset="-122"/>
            </a:endParaRPr>
          </a:p>
        </p:txBody>
      </p:sp>
      <p:sp>
        <p:nvSpPr>
          <p:cNvPr id="93" name="TextBox 92"/>
          <p:cNvSpPr txBox="1"/>
          <p:nvPr/>
        </p:nvSpPr>
        <p:spPr>
          <a:xfrm>
            <a:off x="4927137" y="4328292"/>
            <a:ext cx="500066"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海南</a:t>
            </a:r>
            <a:endParaRPr lang="zh-CN" altLang="en-US" sz="1200" dirty="0">
              <a:latin typeface="微软雅黑" panose="020B0503020204020204" pitchFamily="34" charset="-122"/>
              <a:ea typeface="微软雅黑" panose="020B0503020204020204" pitchFamily="34" charset="-122"/>
            </a:endParaRPr>
          </a:p>
        </p:txBody>
      </p:sp>
      <p:sp>
        <p:nvSpPr>
          <p:cNvPr id="94" name="TextBox 93"/>
          <p:cNvSpPr txBox="1"/>
          <p:nvPr/>
        </p:nvSpPr>
        <p:spPr>
          <a:xfrm>
            <a:off x="4464843" y="3482437"/>
            <a:ext cx="500066"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贵阳</a:t>
            </a:r>
            <a:endParaRPr lang="zh-CN" altLang="en-US" sz="1200" dirty="0">
              <a:latin typeface="微软雅黑" panose="020B0503020204020204" pitchFamily="34" charset="-122"/>
              <a:ea typeface="微软雅黑" panose="020B0503020204020204" pitchFamily="34" charset="-122"/>
            </a:endParaRPr>
          </a:p>
        </p:txBody>
      </p:sp>
      <p:sp>
        <p:nvSpPr>
          <p:cNvPr id="73" name="TextBox 72"/>
          <p:cNvSpPr txBox="1"/>
          <p:nvPr/>
        </p:nvSpPr>
        <p:spPr>
          <a:xfrm>
            <a:off x="500034" y="857238"/>
            <a:ext cx="357190" cy="1753235"/>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九</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 、公司分布</a:t>
            </a:r>
            <a:endParaRPr lang="zh-CN" altLang="en-US" b="1" dirty="0">
              <a:latin typeface="微软雅黑" panose="020B0503020204020204" pitchFamily="34" charset="-122"/>
              <a:ea typeface="微软雅黑" panose="020B0503020204020204" pitchFamily="34" charset="-122"/>
            </a:endParaRPr>
          </a:p>
        </p:txBody>
      </p:sp>
      <p:sp>
        <p:nvSpPr>
          <p:cNvPr id="74" name="TextBox 6"/>
          <p:cNvSpPr txBox="1"/>
          <p:nvPr/>
        </p:nvSpPr>
        <p:spPr>
          <a:xfrm>
            <a:off x="6876256" y="4815947"/>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3"/>
                                        </p:tgtEl>
                                        <p:attrNameLst>
                                          <p:attrName>style.visibility</p:attrName>
                                        </p:attrNameLst>
                                      </p:cBhvr>
                                      <p:to>
                                        <p:strVal val="visible"/>
                                      </p:to>
                                    </p:set>
                                    <p:animEffect>
                                      <p:cBhvr>
                                        <p:cTn id="12" dur="750"/>
                                        <p:tgtEl>
                                          <p:spTgt spid="23"/>
                                        </p:tgtEl>
                                      </p:cBhvr>
                                    </p:animEffect>
                                    <p:anim calcmode="lin" valueType="num">
                                      <p:cBhvr>
                                        <p:cTn id="13" dur="750" fill="hold"/>
                                        <p:tgtEl>
                                          <p:spTgt spid="23"/>
                                        </p:tgtEl>
                                        <p:attrNameLst>
                                          <p:attrName>ppt_x</p:attrName>
                                        </p:attrNameLst>
                                      </p:cBhvr>
                                      <p:tavLst>
                                        <p:tav tm="0">
                                          <p:val>
                                            <p:strVal val="#ppt_x"/>
                                          </p:val>
                                        </p:tav>
                                        <p:tav tm="100000">
                                          <p:val>
                                            <p:strVal val="#ppt_x"/>
                                          </p:val>
                                        </p:tav>
                                      </p:tavLst>
                                    </p:anim>
                                    <p:anim calcmode="lin" valueType="num">
                                      <p:cBhvr>
                                        <p:cTn id="14" dur="75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28"/>
                                        </p:tgtEl>
                                        <p:attrNameLst>
                                          <p:attrName>style.visibility</p:attrName>
                                        </p:attrNameLst>
                                      </p:cBhvr>
                                      <p:to>
                                        <p:strVal val="visible"/>
                                      </p:to>
                                    </p:set>
                                    <p:animEffect>
                                      <p:cBhvr>
                                        <p:cTn id="17" dur="750"/>
                                        <p:tgtEl>
                                          <p:spTgt spid="28"/>
                                        </p:tgtEl>
                                      </p:cBhvr>
                                    </p:animEffect>
                                    <p:anim calcmode="lin" valueType="num">
                                      <p:cBhvr>
                                        <p:cTn id="18" dur="750" fill="hold"/>
                                        <p:tgtEl>
                                          <p:spTgt spid="28"/>
                                        </p:tgtEl>
                                        <p:attrNameLst>
                                          <p:attrName>ppt_x</p:attrName>
                                        </p:attrNameLst>
                                      </p:cBhvr>
                                      <p:tavLst>
                                        <p:tav tm="0">
                                          <p:val>
                                            <p:strVal val="#ppt_x"/>
                                          </p:val>
                                        </p:tav>
                                        <p:tav tm="100000">
                                          <p:val>
                                            <p:strVal val="#ppt_x"/>
                                          </p:val>
                                        </p:tav>
                                      </p:tavLst>
                                    </p:anim>
                                    <p:anim calcmode="lin" valueType="num">
                                      <p:cBhvr>
                                        <p:cTn id="19" dur="75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p:cBhvr>
                                        <p:cTn id="22" dur="750"/>
                                        <p:tgtEl>
                                          <p:spTgt spid="33"/>
                                        </p:tgtEl>
                                      </p:cBhvr>
                                    </p:animEffect>
                                    <p:anim calcmode="lin" valueType="num">
                                      <p:cBhvr>
                                        <p:cTn id="23" dur="750" fill="hold"/>
                                        <p:tgtEl>
                                          <p:spTgt spid="33"/>
                                        </p:tgtEl>
                                        <p:attrNameLst>
                                          <p:attrName>ppt_x</p:attrName>
                                        </p:attrNameLst>
                                      </p:cBhvr>
                                      <p:tavLst>
                                        <p:tav tm="0">
                                          <p:val>
                                            <p:strVal val="#ppt_x"/>
                                          </p:val>
                                        </p:tav>
                                        <p:tav tm="100000">
                                          <p:val>
                                            <p:strVal val="#ppt_x"/>
                                          </p:val>
                                        </p:tav>
                                      </p:tavLst>
                                    </p:anim>
                                    <p:anim calcmode="lin" valueType="num">
                                      <p:cBhvr>
                                        <p:cTn id="24" dur="75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
                                  </p:stCondLst>
                                  <p:childTnLst>
                                    <p:set>
                                      <p:cBhvr>
                                        <p:cTn id="26" dur="1" fill="hold">
                                          <p:stCondLst>
                                            <p:cond delay="0"/>
                                          </p:stCondLst>
                                        </p:cTn>
                                        <p:tgtEl>
                                          <p:spTgt spid="38"/>
                                        </p:tgtEl>
                                        <p:attrNameLst>
                                          <p:attrName>style.visibility</p:attrName>
                                        </p:attrNameLst>
                                      </p:cBhvr>
                                      <p:to>
                                        <p:strVal val="visible"/>
                                      </p:to>
                                    </p:set>
                                    <p:animEffect>
                                      <p:cBhvr>
                                        <p:cTn id="27" dur="750"/>
                                        <p:tgtEl>
                                          <p:spTgt spid="38"/>
                                        </p:tgtEl>
                                      </p:cBhvr>
                                    </p:animEffect>
                                    <p:anim calcmode="lin" valueType="num">
                                      <p:cBhvr>
                                        <p:cTn id="28" dur="750" fill="hold"/>
                                        <p:tgtEl>
                                          <p:spTgt spid="38"/>
                                        </p:tgtEl>
                                        <p:attrNameLst>
                                          <p:attrName>ppt_x</p:attrName>
                                        </p:attrNameLst>
                                      </p:cBhvr>
                                      <p:tavLst>
                                        <p:tav tm="0">
                                          <p:val>
                                            <p:strVal val="#ppt_x"/>
                                          </p:val>
                                        </p:tav>
                                        <p:tav tm="100000">
                                          <p:val>
                                            <p:strVal val="#ppt_x"/>
                                          </p:val>
                                        </p:tav>
                                      </p:tavLst>
                                    </p:anim>
                                    <p:anim calcmode="lin" valueType="num">
                                      <p:cBhvr>
                                        <p:cTn id="29" dur="75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50"/>
                                  </p:stCondLst>
                                  <p:childTnLst>
                                    <p:set>
                                      <p:cBhvr>
                                        <p:cTn id="31" dur="1" fill="hold">
                                          <p:stCondLst>
                                            <p:cond delay="0"/>
                                          </p:stCondLst>
                                        </p:cTn>
                                        <p:tgtEl>
                                          <p:spTgt spid="43"/>
                                        </p:tgtEl>
                                        <p:attrNameLst>
                                          <p:attrName>style.visibility</p:attrName>
                                        </p:attrNameLst>
                                      </p:cBhvr>
                                      <p:to>
                                        <p:strVal val="visible"/>
                                      </p:to>
                                    </p:set>
                                    <p:animEffect>
                                      <p:cBhvr>
                                        <p:cTn id="32" dur="750"/>
                                        <p:tgtEl>
                                          <p:spTgt spid="43"/>
                                        </p:tgtEl>
                                      </p:cBhvr>
                                    </p:animEffect>
                                    <p:anim calcmode="lin" valueType="num">
                                      <p:cBhvr>
                                        <p:cTn id="33" dur="750" fill="hold"/>
                                        <p:tgtEl>
                                          <p:spTgt spid="43"/>
                                        </p:tgtEl>
                                        <p:attrNameLst>
                                          <p:attrName>ppt_x</p:attrName>
                                        </p:attrNameLst>
                                      </p:cBhvr>
                                      <p:tavLst>
                                        <p:tav tm="0">
                                          <p:val>
                                            <p:strVal val="#ppt_x"/>
                                          </p:val>
                                        </p:tav>
                                        <p:tav tm="100000">
                                          <p:val>
                                            <p:strVal val="#ppt_x"/>
                                          </p:val>
                                        </p:tav>
                                      </p:tavLst>
                                    </p:anim>
                                    <p:anim calcmode="lin" valueType="num">
                                      <p:cBhvr>
                                        <p:cTn id="34" dur="750" fill="hold"/>
                                        <p:tgtEl>
                                          <p:spTgt spid="4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250"/>
                                  </p:stCondLst>
                                  <p:childTnLst>
                                    <p:set>
                                      <p:cBhvr>
                                        <p:cTn id="36" dur="1" fill="hold">
                                          <p:stCondLst>
                                            <p:cond delay="0"/>
                                          </p:stCondLst>
                                        </p:cTn>
                                        <p:tgtEl>
                                          <p:spTgt spid="48"/>
                                        </p:tgtEl>
                                        <p:attrNameLst>
                                          <p:attrName>style.visibility</p:attrName>
                                        </p:attrNameLst>
                                      </p:cBhvr>
                                      <p:to>
                                        <p:strVal val="visible"/>
                                      </p:to>
                                    </p:set>
                                    <p:animEffect>
                                      <p:cBhvr>
                                        <p:cTn id="37" dur="750"/>
                                        <p:tgtEl>
                                          <p:spTgt spid="48"/>
                                        </p:tgtEl>
                                      </p:cBhvr>
                                    </p:animEffect>
                                    <p:anim calcmode="lin" valueType="num">
                                      <p:cBhvr>
                                        <p:cTn id="38" dur="750" fill="hold"/>
                                        <p:tgtEl>
                                          <p:spTgt spid="48"/>
                                        </p:tgtEl>
                                        <p:attrNameLst>
                                          <p:attrName>ppt_x</p:attrName>
                                        </p:attrNameLst>
                                      </p:cBhvr>
                                      <p:tavLst>
                                        <p:tav tm="0">
                                          <p:val>
                                            <p:strVal val="#ppt_x"/>
                                          </p:val>
                                        </p:tav>
                                        <p:tav tm="100000">
                                          <p:val>
                                            <p:strVal val="#ppt_x"/>
                                          </p:val>
                                        </p:tav>
                                      </p:tavLst>
                                    </p:anim>
                                    <p:anim calcmode="lin" valueType="num">
                                      <p:cBhvr>
                                        <p:cTn id="39" dur="750" fill="hold"/>
                                        <p:tgtEl>
                                          <p:spTgt spid="4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53"/>
                                        </p:tgtEl>
                                        <p:attrNameLst>
                                          <p:attrName>style.visibility</p:attrName>
                                        </p:attrNameLst>
                                      </p:cBhvr>
                                      <p:to>
                                        <p:strVal val="visible"/>
                                      </p:to>
                                    </p:set>
                                    <p:animEffect>
                                      <p:cBhvr>
                                        <p:cTn id="42" dur="750"/>
                                        <p:tgtEl>
                                          <p:spTgt spid="53"/>
                                        </p:tgtEl>
                                      </p:cBhvr>
                                    </p:animEffect>
                                    <p:anim calcmode="lin" valueType="num">
                                      <p:cBhvr>
                                        <p:cTn id="43" dur="750" fill="hold"/>
                                        <p:tgtEl>
                                          <p:spTgt spid="53"/>
                                        </p:tgtEl>
                                        <p:attrNameLst>
                                          <p:attrName>ppt_x</p:attrName>
                                        </p:attrNameLst>
                                      </p:cBhvr>
                                      <p:tavLst>
                                        <p:tav tm="0">
                                          <p:val>
                                            <p:strVal val="#ppt_x"/>
                                          </p:val>
                                        </p:tav>
                                        <p:tav tm="100000">
                                          <p:val>
                                            <p:strVal val="#ppt_x"/>
                                          </p:val>
                                        </p:tav>
                                      </p:tavLst>
                                    </p:anim>
                                    <p:anim calcmode="lin" valueType="num">
                                      <p:cBhvr>
                                        <p:cTn id="44" dur="75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50"/>
                                  </p:stCondLst>
                                  <p:childTnLst>
                                    <p:set>
                                      <p:cBhvr>
                                        <p:cTn id="46" dur="1" fill="hold">
                                          <p:stCondLst>
                                            <p:cond delay="0"/>
                                          </p:stCondLst>
                                        </p:cTn>
                                        <p:tgtEl>
                                          <p:spTgt spid="58"/>
                                        </p:tgtEl>
                                        <p:attrNameLst>
                                          <p:attrName>style.visibility</p:attrName>
                                        </p:attrNameLst>
                                      </p:cBhvr>
                                      <p:to>
                                        <p:strVal val="visible"/>
                                      </p:to>
                                    </p:set>
                                    <p:animEffect>
                                      <p:cBhvr>
                                        <p:cTn id="47" dur="750"/>
                                        <p:tgtEl>
                                          <p:spTgt spid="58"/>
                                        </p:tgtEl>
                                      </p:cBhvr>
                                    </p:animEffect>
                                    <p:anim calcmode="lin" valueType="num">
                                      <p:cBhvr>
                                        <p:cTn id="48" dur="750" fill="hold"/>
                                        <p:tgtEl>
                                          <p:spTgt spid="58"/>
                                        </p:tgtEl>
                                        <p:attrNameLst>
                                          <p:attrName>ppt_x</p:attrName>
                                        </p:attrNameLst>
                                      </p:cBhvr>
                                      <p:tavLst>
                                        <p:tav tm="0">
                                          <p:val>
                                            <p:strVal val="#ppt_x"/>
                                          </p:val>
                                        </p:tav>
                                        <p:tav tm="100000">
                                          <p:val>
                                            <p:strVal val="#ppt_x"/>
                                          </p:val>
                                        </p:tav>
                                      </p:tavLst>
                                    </p:anim>
                                    <p:anim calcmode="lin" valueType="num">
                                      <p:cBhvr>
                                        <p:cTn id="49" dur="750" fill="hold"/>
                                        <p:tgtEl>
                                          <p:spTgt spid="5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250"/>
                                  </p:stCondLst>
                                  <p:childTnLst>
                                    <p:set>
                                      <p:cBhvr>
                                        <p:cTn id="51" dur="1" fill="hold">
                                          <p:stCondLst>
                                            <p:cond delay="0"/>
                                          </p:stCondLst>
                                        </p:cTn>
                                        <p:tgtEl>
                                          <p:spTgt spid="63"/>
                                        </p:tgtEl>
                                        <p:attrNameLst>
                                          <p:attrName>style.visibility</p:attrName>
                                        </p:attrNameLst>
                                      </p:cBhvr>
                                      <p:to>
                                        <p:strVal val="visible"/>
                                      </p:to>
                                    </p:set>
                                    <p:animEffect>
                                      <p:cBhvr>
                                        <p:cTn id="52" dur="750"/>
                                        <p:tgtEl>
                                          <p:spTgt spid="63"/>
                                        </p:tgtEl>
                                      </p:cBhvr>
                                    </p:animEffect>
                                    <p:anim calcmode="lin" valueType="num">
                                      <p:cBhvr>
                                        <p:cTn id="53" dur="750" fill="hold"/>
                                        <p:tgtEl>
                                          <p:spTgt spid="63"/>
                                        </p:tgtEl>
                                        <p:attrNameLst>
                                          <p:attrName>ppt_x</p:attrName>
                                        </p:attrNameLst>
                                      </p:cBhvr>
                                      <p:tavLst>
                                        <p:tav tm="0">
                                          <p:val>
                                            <p:strVal val="#ppt_x"/>
                                          </p:val>
                                        </p:tav>
                                        <p:tav tm="100000">
                                          <p:val>
                                            <p:strVal val="#ppt_x"/>
                                          </p:val>
                                        </p:tav>
                                      </p:tavLst>
                                    </p:anim>
                                    <p:anim calcmode="lin" valueType="num">
                                      <p:cBhvr>
                                        <p:cTn id="54" dur="750" fill="hold"/>
                                        <p:tgtEl>
                                          <p:spTgt spid="6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
                                  </p:stCondLst>
                                  <p:childTnLst>
                                    <p:set>
                                      <p:cBhvr>
                                        <p:cTn id="56" dur="1" fill="hold">
                                          <p:stCondLst>
                                            <p:cond delay="0"/>
                                          </p:stCondLst>
                                        </p:cTn>
                                        <p:tgtEl>
                                          <p:spTgt spid="68"/>
                                        </p:tgtEl>
                                        <p:attrNameLst>
                                          <p:attrName>style.visibility</p:attrName>
                                        </p:attrNameLst>
                                      </p:cBhvr>
                                      <p:to>
                                        <p:strVal val="visible"/>
                                      </p:to>
                                    </p:set>
                                    <p:animEffect>
                                      <p:cBhvr>
                                        <p:cTn id="57" dur="750"/>
                                        <p:tgtEl>
                                          <p:spTgt spid="68"/>
                                        </p:tgtEl>
                                      </p:cBhvr>
                                    </p:animEffect>
                                    <p:anim calcmode="lin" valueType="num">
                                      <p:cBhvr>
                                        <p:cTn id="58" dur="750" fill="hold"/>
                                        <p:tgtEl>
                                          <p:spTgt spid="68"/>
                                        </p:tgtEl>
                                        <p:attrNameLst>
                                          <p:attrName>ppt_x</p:attrName>
                                        </p:attrNameLst>
                                      </p:cBhvr>
                                      <p:tavLst>
                                        <p:tav tm="0">
                                          <p:val>
                                            <p:strVal val="#ppt_x"/>
                                          </p:val>
                                        </p:tav>
                                        <p:tav tm="100000">
                                          <p:val>
                                            <p:strVal val="#ppt_x"/>
                                          </p:val>
                                        </p:tav>
                                      </p:tavLst>
                                    </p:anim>
                                    <p:anim calcmode="lin" valueType="num">
                                      <p:cBhvr>
                                        <p:cTn id="59" dur="75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仿宋_GB2312" pitchFamily="49" charset="-122"/>
                <a:ea typeface="仿宋_GB2312" pitchFamily="49" charset="-122"/>
              </a:rPr>
              <a:t>          </a:t>
            </a:r>
            <a:r>
              <a:rPr lang="zh-CN" altLang="en-US" sz="1200" b="1" dirty="0">
                <a:latin typeface="仿宋_GB2312" pitchFamily="49" charset="-122"/>
                <a:ea typeface="仿宋_GB2312" pitchFamily="49" charset="-122"/>
              </a:rPr>
              <a:t>智方设计</a:t>
            </a:r>
            <a:r>
              <a:rPr lang="zh-CN" altLang="en-US" sz="1200" b="1" dirty="0">
                <a:latin typeface="仿宋_GB2312" pitchFamily="49" charset="-122"/>
                <a:ea typeface="仿宋_GB2312" pitchFamily="49" charset="-122"/>
              </a:rPr>
              <a:t>股份有限公司</a:t>
            </a:r>
            <a:endParaRPr lang="zh-CN" altLang="en-US" sz="1200" b="1" dirty="0">
              <a:latin typeface="仿宋_GB2312" pitchFamily="49" charset="-122"/>
              <a:ea typeface="仿宋_GB2312" pitchFamily="49" charset="-122"/>
            </a:endParaRPr>
          </a:p>
        </p:txBody>
      </p:sp>
      <p:pic>
        <p:nvPicPr>
          <p:cNvPr id="3" name="图片 2" descr="QQ图片20161227141531.jpg"/>
          <p:cNvPicPr>
            <a:picLocks noChangeAspect="1"/>
          </p:cNvPicPr>
          <p:nvPr/>
        </p:nvPicPr>
        <p:blipFill>
          <a:blip r:embed="rId1" cstate="print"/>
          <a:stretch>
            <a:fillRect/>
          </a:stretch>
        </p:blipFill>
        <p:spPr>
          <a:xfrm>
            <a:off x="1643042" y="500048"/>
            <a:ext cx="2880000" cy="2160000"/>
          </a:xfrm>
          <a:prstGeom prst="rect">
            <a:avLst/>
          </a:prstGeom>
        </p:spPr>
      </p:pic>
      <p:pic>
        <p:nvPicPr>
          <p:cNvPr id="5" name="图片 4" descr="QQ图片20161227141547.jpg"/>
          <p:cNvPicPr>
            <a:picLocks noChangeAspect="1"/>
          </p:cNvPicPr>
          <p:nvPr/>
        </p:nvPicPr>
        <p:blipFill>
          <a:blip r:embed="rId2" cstate="print"/>
          <a:stretch>
            <a:fillRect/>
          </a:stretch>
        </p:blipFill>
        <p:spPr>
          <a:xfrm>
            <a:off x="4500562" y="500048"/>
            <a:ext cx="2880000" cy="2160000"/>
          </a:xfrm>
          <a:prstGeom prst="rect">
            <a:avLst/>
          </a:prstGeom>
        </p:spPr>
      </p:pic>
      <p:pic>
        <p:nvPicPr>
          <p:cNvPr id="6" name="图片 5" descr="QQ图片20161227141550.jpg"/>
          <p:cNvPicPr>
            <a:picLocks noChangeAspect="1"/>
          </p:cNvPicPr>
          <p:nvPr/>
        </p:nvPicPr>
        <p:blipFill>
          <a:blip r:embed="rId3" cstate="print"/>
          <a:stretch>
            <a:fillRect/>
          </a:stretch>
        </p:blipFill>
        <p:spPr>
          <a:xfrm>
            <a:off x="1643042" y="2643188"/>
            <a:ext cx="2880000" cy="1928826"/>
          </a:xfrm>
          <a:prstGeom prst="rect">
            <a:avLst/>
          </a:prstGeom>
        </p:spPr>
      </p:pic>
      <p:pic>
        <p:nvPicPr>
          <p:cNvPr id="8" name="图片 7" descr="QQ图片20161227141553.jpg"/>
          <p:cNvPicPr>
            <a:picLocks noChangeAspect="1"/>
          </p:cNvPicPr>
          <p:nvPr/>
        </p:nvPicPr>
        <p:blipFill>
          <a:blip r:embed="rId4" cstate="print"/>
          <a:stretch>
            <a:fillRect/>
          </a:stretch>
        </p:blipFill>
        <p:spPr>
          <a:xfrm>
            <a:off x="4500562" y="2643188"/>
            <a:ext cx="2880000" cy="1928826"/>
          </a:xfrm>
          <a:prstGeom prst="rect">
            <a:avLst/>
          </a:prstGeom>
        </p:spPr>
      </p:pic>
      <p:sp>
        <p:nvSpPr>
          <p:cNvPr id="9" name="TextBox 8"/>
          <p:cNvSpPr txBox="1"/>
          <p:nvPr/>
        </p:nvSpPr>
        <p:spPr>
          <a:xfrm>
            <a:off x="539552" y="699542"/>
            <a:ext cx="398988"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南京</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仿宋_GB2312" pitchFamily="49" charset="-122"/>
                <a:ea typeface="仿宋_GB2312" pitchFamily="49" charset="-122"/>
              </a:rPr>
              <a:t>          </a:t>
            </a:r>
            <a:r>
              <a:rPr lang="zh-CN" altLang="en-US" sz="1200" b="1" dirty="0">
                <a:latin typeface="仿宋_GB2312" pitchFamily="49" charset="-122"/>
                <a:ea typeface="仿宋_GB2312" pitchFamily="49" charset="-122"/>
              </a:rPr>
              <a:t>智方设计</a:t>
            </a:r>
            <a:r>
              <a:rPr lang="zh-CN" altLang="en-US" sz="1200" b="1" dirty="0">
                <a:latin typeface="仿宋_GB2312" pitchFamily="49" charset="-122"/>
                <a:ea typeface="仿宋_GB2312" pitchFamily="49" charset="-122"/>
              </a:rPr>
              <a:t>股份有限公司</a:t>
            </a:r>
            <a:endParaRPr lang="zh-CN" altLang="en-US" sz="1200" b="1" dirty="0">
              <a:latin typeface="仿宋_GB2312" pitchFamily="49" charset="-122"/>
              <a:ea typeface="仿宋_GB2312" pitchFamily="49" charset="-122"/>
            </a:endParaRPr>
          </a:p>
        </p:txBody>
      </p:sp>
      <p:pic>
        <p:nvPicPr>
          <p:cNvPr id="9" name="图片 8" descr="DSC_0300.JPG"/>
          <p:cNvPicPr>
            <a:picLocks noChangeAspect="1"/>
          </p:cNvPicPr>
          <p:nvPr/>
        </p:nvPicPr>
        <p:blipFill>
          <a:blip r:embed="rId1" cstate="print"/>
          <a:stretch>
            <a:fillRect/>
          </a:stretch>
        </p:blipFill>
        <p:spPr>
          <a:xfrm>
            <a:off x="1356720" y="828948"/>
            <a:ext cx="3199999" cy="1800000"/>
          </a:xfrm>
          <a:prstGeom prst="rect">
            <a:avLst/>
          </a:prstGeom>
        </p:spPr>
      </p:pic>
      <p:pic>
        <p:nvPicPr>
          <p:cNvPr id="11" name="图片 10" descr="DSC_0299.JPG"/>
          <p:cNvPicPr>
            <a:picLocks noChangeAspect="1"/>
          </p:cNvPicPr>
          <p:nvPr/>
        </p:nvPicPr>
        <p:blipFill>
          <a:blip r:embed="rId2" cstate="print"/>
          <a:stretch>
            <a:fillRect/>
          </a:stretch>
        </p:blipFill>
        <p:spPr>
          <a:xfrm>
            <a:off x="4571430" y="828948"/>
            <a:ext cx="3200000" cy="1800000"/>
          </a:xfrm>
          <a:prstGeom prst="rect">
            <a:avLst/>
          </a:prstGeom>
        </p:spPr>
      </p:pic>
      <p:pic>
        <p:nvPicPr>
          <p:cNvPr id="13" name="图片 12" descr="DSC_0303.JPG"/>
          <p:cNvPicPr>
            <a:picLocks noChangeAspect="1"/>
          </p:cNvPicPr>
          <p:nvPr/>
        </p:nvPicPr>
        <p:blipFill>
          <a:blip r:embed="rId3" cstate="print"/>
          <a:stretch>
            <a:fillRect/>
          </a:stretch>
        </p:blipFill>
        <p:spPr>
          <a:xfrm>
            <a:off x="1356720" y="2614898"/>
            <a:ext cx="3200000" cy="1800000"/>
          </a:xfrm>
          <a:prstGeom prst="rect">
            <a:avLst/>
          </a:prstGeom>
        </p:spPr>
      </p:pic>
      <p:pic>
        <p:nvPicPr>
          <p:cNvPr id="14" name="图片 13" descr="DSC_0304.JPG"/>
          <p:cNvPicPr>
            <a:picLocks noChangeAspect="1"/>
          </p:cNvPicPr>
          <p:nvPr/>
        </p:nvPicPr>
        <p:blipFill>
          <a:blip r:embed="rId4" cstate="print"/>
          <a:stretch>
            <a:fillRect/>
          </a:stretch>
        </p:blipFill>
        <p:spPr>
          <a:xfrm>
            <a:off x="4499992" y="2614898"/>
            <a:ext cx="3286148" cy="1800000"/>
          </a:xfrm>
          <a:prstGeom prst="rect">
            <a:avLst/>
          </a:prstGeom>
        </p:spPr>
      </p:pic>
      <p:sp>
        <p:nvSpPr>
          <p:cNvPr id="16" name="TextBox 15"/>
          <p:cNvSpPr txBox="1"/>
          <p:nvPr/>
        </p:nvSpPr>
        <p:spPr>
          <a:xfrm>
            <a:off x="539552" y="843558"/>
            <a:ext cx="357190"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上海</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4414" y="642924"/>
            <a:ext cx="1857388"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一、公司简介</a:t>
            </a:r>
            <a:endParaRPr lang="zh-CN" altLang="en-US" dirty="0">
              <a:latin typeface="微软雅黑" panose="020B0503020204020204" pitchFamily="34" charset="-122"/>
              <a:ea typeface="微软雅黑" panose="020B0503020204020204" pitchFamily="34" charset="-122"/>
            </a:endParaRPr>
          </a:p>
        </p:txBody>
      </p:sp>
      <p:sp>
        <p:nvSpPr>
          <p:cNvPr id="7" name="TextBox 6"/>
          <p:cNvSpPr txBox="1"/>
          <p:nvPr/>
        </p:nvSpPr>
        <p:spPr>
          <a:xfrm>
            <a:off x="1214414" y="1275606"/>
            <a:ext cx="7286676" cy="2745740"/>
          </a:xfrm>
          <a:prstGeom prst="rect">
            <a:avLst/>
          </a:prstGeom>
          <a:noFill/>
        </p:spPr>
        <p:txBody>
          <a:bodyPr wrap="square" rtlCol="0">
            <a:spAutoFit/>
          </a:bodyPr>
          <a:lstStyle/>
          <a:p>
            <a:pPr>
              <a:lnSpc>
                <a:spcPct val="120000"/>
              </a:lnSpc>
            </a:pPr>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智方设计</a:t>
            </a:r>
            <a:r>
              <a:rPr lang="zh-CN" altLang="zh-CN" sz="1600" dirty="0">
                <a:latin typeface="微软雅黑" panose="020B0503020204020204" pitchFamily="34" charset="-122"/>
                <a:ea typeface="微软雅黑" panose="020B0503020204020204" pitchFamily="34" charset="-122"/>
              </a:rPr>
              <a:t>股份有限公司创建于</a:t>
            </a:r>
            <a:r>
              <a:rPr lang="en-US" altLang="zh-CN" sz="1600" dirty="0">
                <a:latin typeface="微软雅黑" panose="020B0503020204020204" pitchFamily="34" charset="-122"/>
                <a:ea typeface="微软雅黑" panose="020B0503020204020204" pitchFamily="34" charset="-122"/>
              </a:rPr>
              <a:t>2005</a:t>
            </a:r>
            <a:r>
              <a:rPr lang="zh-CN" altLang="zh-CN" sz="1600" dirty="0">
                <a:latin typeface="微软雅黑" panose="020B0503020204020204" pitchFamily="34" charset="-122"/>
                <a:ea typeface="微软雅黑" panose="020B0503020204020204" pitchFamily="34" charset="-122"/>
              </a:rPr>
              <a:t>年，是国内知名的、实力雄厚的电力设计和电力工程总承包企业。公司的业务主要涉足国内外送变电、输配电工程的咨询、勘察设计及总承包、新能源发电设计、智能电网规划及配电网自动化的设计研发。</a:t>
            </a:r>
            <a:endParaRPr lang="en-US" altLang="zh-CN" sz="1600" dirty="0">
              <a:latin typeface="微软雅黑" panose="020B0503020204020204" pitchFamily="34" charset="-122"/>
              <a:ea typeface="微软雅黑" panose="020B0503020204020204" pitchFamily="34" charset="-122"/>
            </a:endParaRPr>
          </a:p>
          <a:p>
            <a:pPr>
              <a:lnSpc>
                <a:spcPct val="120000"/>
              </a:lnSpc>
            </a:pPr>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智方设计</a:t>
            </a:r>
            <a:r>
              <a:rPr lang="zh-CN" altLang="zh-CN" sz="1600" dirty="0">
                <a:latin typeface="微软雅黑" panose="020B0503020204020204" pitchFamily="34" charset="-122"/>
                <a:ea typeface="微软雅黑" panose="020B0503020204020204" pitchFamily="34" charset="-122"/>
              </a:rPr>
              <a:t>股份有限公司具有工程咨询、电力行业（送电、变电）工程设计和建筑工程设计甲级资质证书，工程测绘、工程勘察、电力工程施工、环境影响评价等资质证书，具有高新技术企业证书。公司通过质量管理体系（</a:t>
            </a:r>
            <a:r>
              <a:rPr lang="en-US" altLang="zh-CN" sz="1600" dirty="0">
                <a:latin typeface="微软雅黑" panose="020B0503020204020204" pitchFamily="34" charset="-122"/>
                <a:ea typeface="微软雅黑" panose="020B0503020204020204" pitchFamily="34" charset="-122"/>
              </a:rPr>
              <a:t>GB/T 19001</a:t>
            </a:r>
            <a:r>
              <a:rPr lang="zh-CN" altLang="zh-CN" sz="1600" dirty="0">
                <a:latin typeface="微软雅黑" panose="020B0503020204020204" pitchFamily="34" charset="-122"/>
                <a:ea typeface="微软雅黑" panose="020B0503020204020204" pitchFamily="34" charset="-122"/>
              </a:rPr>
              <a:t>）、环境管理体系（</a:t>
            </a:r>
            <a:r>
              <a:rPr lang="en-US" altLang="zh-CN" sz="1600" dirty="0">
                <a:latin typeface="微软雅黑" panose="020B0503020204020204" pitchFamily="34" charset="-122"/>
                <a:ea typeface="微软雅黑" panose="020B0503020204020204" pitchFamily="34" charset="-122"/>
              </a:rPr>
              <a:t>GB/T 24001</a:t>
            </a:r>
            <a:r>
              <a:rPr lang="zh-CN" altLang="zh-CN"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ISO 14001</a:t>
            </a:r>
            <a:r>
              <a:rPr lang="zh-CN" altLang="zh-CN" sz="1600" dirty="0">
                <a:latin typeface="微软雅黑" panose="020B0503020204020204" pitchFamily="34" charset="-122"/>
                <a:ea typeface="微软雅黑" panose="020B0503020204020204" pitchFamily="34" charset="-122"/>
              </a:rPr>
              <a:t>）和职业健康安全管理体系</a:t>
            </a:r>
            <a:r>
              <a:rPr lang="en-US" altLang="zh-CN" sz="1600" dirty="0">
                <a:latin typeface="微软雅黑" panose="020B0503020204020204" pitchFamily="34" charset="-122"/>
                <a:ea typeface="微软雅黑" panose="020B0503020204020204" pitchFamily="34" charset="-122"/>
              </a:rPr>
              <a:t>(GB/T 28001)</a:t>
            </a:r>
            <a:r>
              <a:rPr lang="zh-CN" altLang="zh-CN" sz="1600" dirty="0">
                <a:latin typeface="微软雅黑" panose="020B0503020204020204" pitchFamily="34" charset="-122"/>
                <a:ea typeface="微软雅黑" panose="020B0503020204020204" pitchFamily="34" charset="-122"/>
              </a:rPr>
              <a:t>认证。</a:t>
            </a:r>
            <a:endParaRPr lang="zh-CN" altLang="zh-CN" sz="1600" dirty="0">
              <a:latin typeface="微软雅黑" panose="020B0503020204020204" pitchFamily="34" charset="-122"/>
              <a:ea typeface="微软雅黑" panose="020B0503020204020204" pitchFamily="34" charset="-122"/>
            </a:endParaRPr>
          </a:p>
        </p:txBody>
      </p:sp>
      <p:pic>
        <p:nvPicPr>
          <p:cNvPr id="4" name="Picture 7" descr="E:\PPT制作中\Desktop\高压线\电塔.png"/>
          <p:cNvPicPr>
            <a:picLocks noChangeAspect="1" noChangeArrowheads="1"/>
          </p:cNvPicPr>
          <p:nvPr/>
        </p:nvPicPr>
        <p:blipFill>
          <a:blip r:embed="rId1" cstate="print"/>
          <a:srcRect/>
          <a:stretch>
            <a:fillRect/>
          </a:stretch>
        </p:blipFill>
        <p:spPr bwMode="auto">
          <a:xfrm>
            <a:off x="0" y="3369158"/>
            <a:ext cx="1357322" cy="1774342"/>
          </a:xfrm>
          <a:prstGeom prst="rect">
            <a:avLst/>
          </a:prstGeom>
          <a:noFill/>
          <a:ln w="9525">
            <a:noFill/>
            <a:miter lim="800000"/>
            <a:headEnd/>
            <a:tailEnd/>
          </a:ln>
        </p:spPr>
      </p:pic>
      <p:sp>
        <p:nvSpPr>
          <p:cNvPr id="6" name="TextBox 5"/>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仿宋_GB2312" pitchFamily="49" charset="-122"/>
                <a:ea typeface="仿宋_GB2312" pitchFamily="49" charset="-122"/>
              </a:rPr>
              <a:t>          </a:t>
            </a:r>
            <a:r>
              <a:rPr lang="zh-CN" altLang="en-US" sz="1200" b="1" dirty="0">
                <a:latin typeface="仿宋_GB2312" pitchFamily="49" charset="-122"/>
                <a:ea typeface="仿宋_GB2312" pitchFamily="49" charset="-122"/>
              </a:rPr>
              <a:t>智方设计</a:t>
            </a:r>
            <a:r>
              <a:rPr lang="zh-CN" altLang="en-US" sz="1200" b="1" dirty="0">
                <a:latin typeface="仿宋_GB2312" pitchFamily="49" charset="-122"/>
                <a:ea typeface="仿宋_GB2312" pitchFamily="49" charset="-122"/>
              </a:rPr>
              <a:t>股份有限公司</a:t>
            </a:r>
            <a:endParaRPr lang="zh-CN" altLang="en-US" sz="1200" b="1" dirty="0">
              <a:latin typeface="仿宋_GB2312" pitchFamily="49" charset="-122"/>
              <a:ea typeface="仿宋_GB2312" pitchFamily="49" charset="-122"/>
            </a:endParaRPr>
          </a:p>
        </p:txBody>
      </p:sp>
      <p:pic>
        <p:nvPicPr>
          <p:cNvPr id="3" name="图片 2" descr="QQ图片20161227142616.jpg"/>
          <p:cNvPicPr/>
          <p:nvPr/>
        </p:nvPicPr>
        <p:blipFill>
          <a:blip r:embed="rId1" cstate="print"/>
          <a:stretch>
            <a:fillRect/>
          </a:stretch>
        </p:blipFill>
        <p:spPr>
          <a:xfrm>
            <a:off x="1437848" y="928676"/>
            <a:ext cx="2158502" cy="1691438"/>
          </a:xfrm>
          <a:prstGeom prst="rect">
            <a:avLst/>
          </a:prstGeom>
        </p:spPr>
      </p:pic>
      <p:pic>
        <p:nvPicPr>
          <p:cNvPr id="4" name="图片 3" descr="QQ图片20161227142637.jpg"/>
          <p:cNvPicPr/>
          <p:nvPr/>
        </p:nvPicPr>
        <p:blipFill>
          <a:blip r:embed="rId2" cstate="print"/>
          <a:stretch>
            <a:fillRect/>
          </a:stretch>
        </p:blipFill>
        <p:spPr>
          <a:xfrm>
            <a:off x="3580988" y="928676"/>
            <a:ext cx="1215844" cy="1620000"/>
          </a:xfrm>
          <a:prstGeom prst="rect">
            <a:avLst/>
          </a:prstGeom>
        </p:spPr>
      </p:pic>
      <p:pic>
        <p:nvPicPr>
          <p:cNvPr id="5" name="图片 4" descr="QQ图片20161227142632.jpg"/>
          <p:cNvPicPr>
            <a:picLocks noChangeAspect="1"/>
          </p:cNvPicPr>
          <p:nvPr/>
        </p:nvPicPr>
        <p:blipFill>
          <a:blip r:embed="rId3" cstate="print"/>
          <a:stretch>
            <a:fillRect/>
          </a:stretch>
        </p:blipFill>
        <p:spPr>
          <a:xfrm>
            <a:off x="4795434" y="928676"/>
            <a:ext cx="3071834" cy="1643056"/>
          </a:xfrm>
          <a:prstGeom prst="rect">
            <a:avLst/>
          </a:prstGeom>
        </p:spPr>
      </p:pic>
      <p:pic>
        <p:nvPicPr>
          <p:cNvPr id="6" name="图片 5" descr="QQ图片20161227142711.jpg"/>
          <p:cNvPicPr/>
          <p:nvPr/>
        </p:nvPicPr>
        <p:blipFill>
          <a:blip r:embed="rId4" cstate="print"/>
          <a:stretch>
            <a:fillRect/>
          </a:stretch>
        </p:blipFill>
        <p:spPr>
          <a:xfrm>
            <a:off x="1437848" y="2571750"/>
            <a:ext cx="2160000" cy="1621125"/>
          </a:xfrm>
          <a:prstGeom prst="rect">
            <a:avLst/>
          </a:prstGeom>
        </p:spPr>
      </p:pic>
      <p:pic>
        <p:nvPicPr>
          <p:cNvPr id="9" name="图片 8" descr="QQ图片20161227142724.jpg"/>
          <p:cNvPicPr>
            <a:picLocks noChangeAspect="1"/>
          </p:cNvPicPr>
          <p:nvPr/>
        </p:nvPicPr>
        <p:blipFill>
          <a:blip r:embed="rId5" cstate="print"/>
          <a:stretch>
            <a:fillRect/>
          </a:stretch>
        </p:blipFill>
        <p:spPr>
          <a:xfrm>
            <a:off x="5724128" y="2571750"/>
            <a:ext cx="2158501" cy="1620000"/>
          </a:xfrm>
          <a:prstGeom prst="rect">
            <a:avLst/>
          </a:prstGeom>
        </p:spPr>
      </p:pic>
      <p:pic>
        <p:nvPicPr>
          <p:cNvPr id="10" name="图片 9" descr="IMG_7261.JPG"/>
          <p:cNvPicPr/>
          <p:nvPr/>
        </p:nvPicPr>
        <p:blipFill>
          <a:blip r:embed="rId6" cstate="print"/>
          <a:stretch>
            <a:fillRect/>
          </a:stretch>
        </p:blipFill>
        <p:spPr>
          <a:xfrm>
            <a:off x="3580988" y="2571750"/>
            <a:ext cx="2160000" cy="1620000"/>
          </a:xfrm>
          <a:prstGeom prst="rect">
            <a:avLst/>
          </a:prstGeom>
        </p:spPr>
      </p:pic>
      <p:sp>
        <p:nvSpPr>
          <p:cNvPr id="11" name="TextBox 10"/>
          <p:cNvSpPr txBox="1"/>
          <p:nvPr/>
        </p:nvSpPr>
        <p:spPr>
          <a:xfrm>
            <a:off x="586834" y="770198"/>
            <a:ext cx="357190"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武汉</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仿宋_GB2312" pitchFamily="49" charset="-122"/>
                <a:ea typeface="仿宋_GB2312" pitchFamily="49" charset="-122"/>
              </a:rPr>
              <a:t>          </a:t>
            </a:r>
            <a:r>
              <a:rPr lang="zh-CN" altLang="en-US" sz="1200" b="1" dirty="0">
                <a:latin typeface="仿宋_GB2312" pitchFamily="49" charset="-122"/>
                <a:ea typeface="仿宋_GB2312" pitchFamily="49" charset="-122"/>
              </a:rPr>
              <a:t>智方设计</a:t>
            </a:r>
            <a:r>
              <a:rPr lang="zh-CN" altLang="en-US" sz="1200" b="1" dirty="0">
                <a:latin typeface="仿宋_GB2312" pitchFamily="49" charset="-122"/>
                <a:ea typeface="仿宋_GB2312" pitchFamily="49" charset="-122"/>
              </a:rPr>
              <a:t>股份有限公司</a:t>
            </a:r>
            <a:endParaRPr lang="zh-CN" altLang="en-US" sz="1200" b="1" dirty="0">
              <a:latin typeface="仿宋_GB2312" pitchFamily="49" charset="-122"/>
              <a:ea typeface="仿宋_GB2312" pitchFamily="49" charset="-122"/>
            </a:endParaRPr>
          </a:p>
        </p:txBody>
      </p:sp>
      <p:pic>
        <p:nvPicPr>
          <p:cNvPr id="3" name="图片 2" descr="QQ图片20161228152350.jpg"/>
          <p:cNvPicPr>
            <a:picLocks noChangeAspect="1"/>
          </p:cNvPicPr>
          <p:nvPr/>
        </p:nvPicPr>
        <p:blipFill>
          <a:blip r:embed="rId1" cstate="print"/>
          <a:stretch>
            <a:fillRect/>
          </a:stretch>
        </p:blipFill>
        <p:spPr>
          <a:xfrm>
            <a:off x="1500166" y="928676"/>
            <a:ext cx="2400000" cy="1800000"/>
          </a:xfrm>
          <a:prstGeom prst="rect">
            <a:avLst/>
          </a:prstGeom>
        </p:spPr>
      </p:pic>
      <p:pic>
        <p:nvPicPr>
          <p:cNvPr id="4" name="图片 3" descr="QQ图片20161228152354.jpg"/>
          <p:cNvPicPr>
            <a:picLocks noChangeAspect="1"/>
          </p:cNvPicPr>
          <p:nvPr/>
        </p:nvPicPr>
        <p:blipFill>
          <a:blip r:embed="rId2" cstate="print"/>
          <a:stretch>
            <a:fillRect/>
          </a:stretch>
        </p:blipFill>
        <p:spPr>
          <a:xfrm>
            <a:off x="3857620" y="928676"/>
            <a:ext cx="2400000" cy="1800000"/>
          </a:xfrm>
          <a:prstGeom prst="rect">
            <a:avLst/>
          </a:prstGeom>
        </p:spPr>
      </p:pic>
      <p:pic>
        <p:nvPicPr>
          <p:cNvPr id="5" name="图片 4" descr="QQ图片20161228152410.jpg"/>
          <p:cNvPicPr>
            <a:picLocks noChangeAspect="1"/>
          </p:cNvPicPr>
          <p:nvPr/>
        </p:nvPicPr>
        <p:blipFill>
          <a:blip r:embed="rId3" cstate="print"/>
          <a:stretch>
            <a:fillRect/>
          </a:stretch>
        </p:blipFill>
        <p:spPr>
          <a:xfrm>
            <a:off x="1571604" y="2714626"/>
            <a:ext cx="3195000" cy="1800000"/>
          </a:xfrm>
          <a:prstGeom prst="rect">
            <a:avLst/>
          </a:prstGeom>
        </p:spPr>
      </p:pic>
      <p:pic>
        <p:nvPicPr>
          <p:cNvPr id="6" name="图片 5" descr="QQ图片20161228152407.jpg"/>
          <p:cNvPicPr>
            <a:picLocks noChangeAspect="1"/>
          </p:cNvPicPr>
          <p:nvPr/>
        </p:nvPicPr>
        <p:blipFill>
          <a:blip r:embed="rId4" cstate="print"/>
          <a:stretch>
            <a:fillRect/>
          </a:stretch>
        </p:blipFill>
        <p:spPr>
          <a:xfrm>
            <a:off x="4786315" y="2714626"/>
            <a:ext cx="2786082" cy="1800000"/>
          </a:xfrm>
          <a:prstGeom prst="rect">
            <a:avLst/>
          </a:prstGeom>
        </p:spPr>
      </p:pic>
      <p:pic>
        <p:nvPicPr>
          <p:cNvPr id="8" name="图片 7" descr="QQ图片20161228152358.jpg"/>
          <p:cNvPicPr>
            <a:picLocks noChangeAspect="1"/>
          </p:cNvPicPr>
          <p:nvPr/>
        </p:nvPicPr>
        <p:blipFill>
          <a:blip r:embed="rId5" cstate="print"/>
          <a:stretch>
            <a:fillRect/>
          </a:stretch>
        </p:blipFill>
        <p:spPr>
          <a:xfrm>
            <a:off x="6262118" y="914270"/>
            <a:ext cx="1350000" cy="1800000"/>
          </a:xfrm>
          <a:prstGeom prst="rect">
            <a:avLst/>
          </a:prstGeom>
        </p:spPr>
      </p:pic>
      <p:sp>
        <p:nvSpPr>
          <p:cNvPr id="9" name="TextBox 8"/>
          <p:cNvSpPr txBox="1"/>
          <p:nvPr/>
        </p:nvSpPr>
        <p:spPr>
          <a:xfrm>
            <a:off x="539552" y="843558"/>
            <a:ext cx="399558"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北京</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仿宋_GB2312" pitchFamily="49" charset="-122"/>
                <a:ea typeface="仿宋_GB2312" pitchFamily="49" charset="-122"/>
              </a:rPr>
              <a:t>          </a:t>
            </a:r>
            <a:r>
              <a:rPr lang="zh-CN" altLang="en-US" sz="1200" b="1" dirty="0">
                <a:latin typeface="仿宋_GB2312" pitchFamily="49" charset="-122"/>
                <a:ea typeface="仿宋_GB2312" pitchFamily="49" charset="-122"/>
              </a:rPr>
              <a:t>智方设计</a:t>
            </a:r>
            <a:r>
              <a:rPr lang="zh-CN" altLang="en-US" sz="1200" b="1" dirty="0">
                <a:latin typeface="仿宋_GB2312" pitchFamily="49" charset="-122"/>
                <a:ea typeface="仿宋_GB2312" pitchFamily="49" charset="-122"/>
              </a:rPr>
              <a:t>股份有限公司</a:t>
            </a:r>
            <a:endParaRPr lang="zh-CN" altLang="en-US" sz="1200" b="1" dirty="0">
              <a:latin typeface="仿宋_GB2312" pitchFamily="49" charset="-122"/>
              <a:ea typeface="仿宋_GB2312" pitchFamily="49" charset="-122"/>
            </a:endParaRPr>
          </a:p>
        </p:txBody>
      </p:sp>
      <p:pic>
        <p:nvPicPr>
          <p:cNvPr id="3" name="图片 2" descr="南宁公司照片5.jpg"/>
          <p:cNvPicPr>
            <a:picLocks noChangeAspect="1"/>
          </p:cNvPicPr>
          <p:nvPr/>
        </p:nvPicPr>
        <p:blipFill>
          <a:blip r:embed="rId1" cstate="print"/>
          <a:stretch>
            <a:fillRect/>
          </a:stretch>
        </p:blipFill>
        <p:spPr>
          <a:xfrm>
            <a:off x="4429124" y="2428874"/>
            <a:ext cx="2878561" cy="2160000"/>
          </a:xfrm>
          <a:prstGeom prst="rect">
            <a:avLst/>
          </a:prstGeom>
        </p:spPr>
      </p:pic>
      <p:pic>
        <p:nvPicPr>
          <p:cNvPr id="4" name="图片 3" descr="南宁公司照片1.jpg"/>
          <p:cNvPicPr>
            <a:picLocks noChangeAspect="1"/>
          </p:cNvPicPr>
          <p:nvPr/>
        </p:nvPicPr>
        <p:blipFill>
          <a:blip r:embed="rId2" cstate="print"/>
          <a:stretch>
            <a:fillRect/>
          </a:stretch>
        </p:blipFill>
        <p:spPr>
          <a:xfrm>
            <a:off x="1571604" y="285734"/>
            <a:ext cx="2878562" cy="2160000"/>
          </a:xfrm>
          <a:prstGeom prst="rect">
            <a:avLst/>
          </a:prstGeom>
        </p:spPr>
      </p:pic>
      <p:pic>
        <p:nvPicPr>
          <p:cNvPr id="5" name="图片 4" descr="南宁公司照片2.jpg"/>
          <p:cNvPicPr>
            <a:picLocks noChangeAspect="1"/>
          </p:cNvPicPr>
          <p:nvPr/>
        </p:nvPicPr>
        <p:blipFill>
          <a:blip r:embed="rId3" cstate="print"/>
          <a:stretch>
            <a:fillRect/>
          </a:stretch>
        </p:blipFill>
        <p:spPr>
          <a:xfrm>
            <a:off x="4429124" y="285734"/>
            <a:ext cx="2878561" cy="2160000"/>
          </a:xfrm>
          <a:prstGeom prst="rect">
            <a:avLst/>
          </a:prstGeom>
        </p:spPr>
      </p:pic>
      <p:pic>
        <p:nvPicPr>
          <p:cNvPr id="6" name="图片 5" descr="南宁公司照片3.jpg"/>
          <p:cNvPicPr>
            <a:picLocks noChangeAspect="1"/>
          </p:cNvPicPr>
          <p:nvPr/>
        </p:nvPicPr>
        <p:blipFill>
          <a:blip r:embed="rId4" cstate="print"/>
          <a:stretch>
            <a:fillRect/>
          </a:stretch>
        </p:blipFill>
        <p:spPr>
          <a:xfrm>
            <a:off x="1571604" y="2428874"/>
            <a:ext cx="2878561" cy="2160000"/>
          </a:xfrm>
          <a:prstGeom prst="rect">
            <a:avLst/>
          </a:prstGeom>
        </p:spPr>
      </p:pic>
      <p:sp>
        <p:nvSpPr>
          <p:cNvPr id="8" name="TextBox 7"/>
          <p:cNvSpPr txBox="1"/>
          <p:nvPr/>
        </p:nvSpPr>
        <p:spPr>
          <a:xfrm>
            <a:off x="611560" y="731703"/>
            <a:ext cx="357190"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南宁</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仿宋_GB2312" pitchFamily="49" charset="-122"/>
                <a:ea typeface="仿宋_GB2312" pitchFamily="49" charset="-122"/>
              </a:rPr>
              <a:t>          </a:t>
            </a:r>
            <a:r>
              <a:rPr lang="zh-CN" altLang="en-US" sz="1200" b="1" dirty="0">
                <a:latin typeface="仿宋_GB2312" pitchFamily="49" charset="-122"/>
                <a:ea typeface="仿宋_GB2312" pitchFamily="49" charset="-122"/>
              </a:rPr>
              <a:t>智方设计</a:t>
            </a:r>
            <a:r>
              <a:rPr lang="zh-CN" altLang="en-US" sz="1200" b="1" dirty="0">
                <a:latin typeface="仿宋_GB2312" pitchFamily="49" charset="-122"/>
                <a:ea typeface="仿宋_GB2312" pitchFamily="49" charset="-122"/>
              </a:rPr>
              <a:t>股份有限公司</a:t>
            </a:r>
            <a:endParaRPr lang="zh-CN" altLang="en-US" sz="1200" b="1" dirty="0">
              <a:latin typeface="仿宋_GB2312" pitchFamily="49" charset="-122"/>
              <a:ea typeface="仿宋_GB2312" pitchFamily="49" charset="-122"/>
            </a:endParaRPr>
          </a:p>
        </p:txBody>
      </p:sp>
      <p:pic>
        <p:nvPicPr>
          <p:cNvPr id="31746" name="Picture 2" descr="C:\Users\Administrator.Sc-201501080934\Desktop\办公室照片\办公室照片\QQ图片20161227154524.jpg"/>
          <p:cNvPicPr>
            <a:picLocks noChangeAspect="1" noChangeArrowheads="1"/>
          </p:cNvPicPr>
          <p:nvPr/>
        </p:nvPicPr>
        <p:blipFill>
          <a:blip r:embed="rId1" cstate="print"/>
          <a:srcRect/>
          <a:stretch>
            <a:fillRect/>
          </a:stretch>
        </p:blipFill>
        <p:spPr bwMode="auto">
          <a:xfrm>
            <a:off x="857224" y="2714626"/>
            <a:ext cx="4162442" cy="1643074"/>
          </a:xfrm>
          <a:prstGeom prst="rect">
            <a:avLst/>
          </a:prstGeom>
          <a:noFill/>
        </p:spPr>
      </p:pic>
      <p:pic>
        <p:nvPicPr>
          <p:cNvPr id="5" name="图片 4" descr="QQ图片20161227154414.jpg"/>
          <p:cNvPicPr>
            <a:picLocks noChangeAspect="1"/>
          </p:cNvPicPr>
          <p:nvPr/>
        </p:nvPicPr>
        <p:blipFill>
          <a:blip r:embed="rId2" cstate="print"/>
          <a:stretch>
            <a:fillRect/>
          </a:stretch>
        </p:blipFill>
        <p:spPr>
          <a:xfrm>
            <a:off x="857224" y="1285866"/>
            <a:ext cx="4611000" cy="1440000"/>
          </a:xfrm>
          <a:prstGeom prst="rect">
            <a:avLst/>
          </a:prstGeom>
        </p:spPr>
      </p:pic>
      <p:pic>
        <p:nvPicPr>
          <p:cNvPr id="6" name="图片 5" descr="QQ图片20161227154355.jpg"/>
          <p:cNvPicPr>
            <a:picLocks noChangeAspect="1"/>
          </p:cNvPicPr>
          <p:nvPr/>
        </p:nvPicPr>
        <p:blipFill>
          <a:blip r:embed="rId3" cstate="print"/>
          <a:stretch>
            <a:fillRect/>
          </a:stretch>
        </p:blipFill>
        <p:spPr>
          <a:xfrm>
            <a:off x="5000628" y="1285866"/>
            <a:ext cx="3929090" cy="1214446"/>
          </a:xfrm>
          <a:prstGeom prst="rect">
            <a:avLst/>
          </a:prstGeom>
        </p:spPr>
      </p:pic>
      <p:pic>
        <p:nvPicPr>
          <p:cNvPr id="8" name="图片 7" descr="QQ图片20161227154428.jpg"/>
          <p:cNvPicPr>
            <a:picLocks noChangeAspect="1"/>
          </p:cNvPicPr>
          <p:nvPr/>
        </p:nvPicPr>
        <p:blipFill>
          <a:blip r:embed="rId4" cstate="print"/>
          <a:stretch>
            <a:fillRect/>
          </a:stretch>
        </p:blipFill>
        <p:spPr>
          <a:xfrm>
            <a:off x="5000628" y="2500312"/>
            <a:ext cx="3923731" cy="857256"/>
          </a:xfrm>
          <a:prstGeom prst="rect">
            <a:avLst/>
          </a:prstGeom>
        </p:spPr>
      </p:pic>
      <p:pic>
        <p:nvPicPr>
          <p:cNvPr id="9" name="图片 8" descr="QQ图片20161227154443.jpg"/>
          <p:cNvPicPr>
            <a:picLocks noChangeAspect="1"/>
          </p:cNvPicPr>
          <p:nvPr/>
        </p:nvPicPr>
        <p:blipFill>
          <a:blip r:embed="rId5" cstate="print"/>
          <a:stretch>
            <a:fillRect/>
          </a:stretch>
        </p:blipFill>
        <p:spPr>
          <a:xfrm>
            <a:off x="5000628" y="3357568"/>
            <a:ext cx="3929090" cy="982529"/>
          </a:xfrm>
          <a:prstGeom prst="rect">
            <a:avLst/>
          </a:prstGeom>
        </p:spPr>
      </p:pic>
      <p:sp>
        <p:nvSpPr>
          <p:cNvPr id="10" name="TextBox 9"/>
          <p:cNvSpPr txBox="1"/>
          <p:nvPr/>
        </p:nvSpPr>
        <p:spPr>
          <a:xfrm>
            <a:off x="642910" y="639535"/>
            <a:ext cx="428628"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重庆</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仿宋_GB2312" pitchFamily="49" charset="-122"/>
                <a:ea typeface="仿宋_GB2312" pitchFamily="49" charset="-122"/>
              </a:rPr>
              <a:t>          </a:t>
            </a:r>
            <a:r>
              <a:rPr lang="zh-CN" altLang="en-US" sz="1200" b="1" dirty="0">
                <a:latin typeface="仿宋_GB2312" pitchFamily="49" charset="-122"/>
                <a:ea typeface="仿宋_GB2312" pitchFamily="49" charset="-122"/>
              </a:rPr>
              <a:t>智方设计</a:t>
            </a:r>
            <a:r>
              <a:rPr lang="zh-CN" altLang="en-US" sz="1200" b="1" dirty="0">
                <a:latin typeface="仿宋_GB2312" pitchFamily="49" charset="-122"/>
                <a:ea typeface="仿宋_GB2312" pitchFamily="49" charset="-122"/>
              </a:rPr>
              <a:t>股份有限公司</a:t>
            </a:r>
            <a:endParaRPr lang="zh-CN" altLang="en-US" sz="1200" b="1" dirty="0">
              <a:latin typeface="仿宋_GB2312" pitchFamily="49" charset="-122"/>
              <a:ea typeface="仿宋_GB2312" pitchFamily="49" charset="-122"/>
            </a:endParaRPr>
          </a:p>
        </p:txBody>
      </p:sp>
      <p:pic>
        <p:nvPicPr>
          <p:cNvPr id="3" name="图片 2" descr="QQ图片20161227162308.jpg"/>
          <p:cNvPicPr>
            <a:picLocks noChangeAspect="1"/>
          </p:cNvPicPr>
          <p:nvPr/>
        </p:nvPicPr>
        <p:blipFill>
          <a:blip r:embed="rId1" cstate="print"/>
          <a:stretch>
            <a:fillRect/>
          </a:stretch>
        </p:blipFill>
        <p:spPr>
          <a:xfrm>
            <a:off x="1714479" y="785800"/>
            <a:ext cx="2560000" cy="1440000"/>
          </a:xfrm>
          <a:prstGeom prst="rect">
            <a:avLst/>
          </a:prstGeom>
        </p:spPr>
      </p:pic>
      <p:pic>
        <p:nvPicPr>
          <p:cNvPr id="4" name="图片 3" descr="QQ图片20161227162313.jpg"/>
          <p:cNvPicPr>
            <a:picLocks noChangeAspect="1"/>
          </p:cNvPicPr>
          <p:nvPr/>
        </p:nvPicPr>
        <p:blipFill>
          <a:blip r:embed="rId2" cstate="print"/>
          <a:stretch>
            <a:fillRect/>
          </a:stretch>
        </p:blipFill>
        <p:spPr>
          <a:xfrm>
            <a:off x="4286248" y="785800"/>
            <a:ext cx="2560000" cy="1440000"/>
          </a:xfrm>
          <a:prstGeom prst="rect">
            <a:avLst/>
          </a:prstGeom>
        </p:spPr>
      </p:pic>
      <p:pic>
        <p:nvPicPr>
          <p:cNvPr id="5" name="图片 4" descr="QQ图片20161227162319.jpg"/>
          <p:cNvPicPr>
            <a:picLocks noChangeAspect="1"/>
          </p:cNvPicPr>
          <p:nvPr/>
        </p:nvPicPr>
        <p:blipFill>
          <a:blip r:embed="rId3" cstate="print"/>
          <a:stretch>
            <a:fillRect/>
          </a:stretch>
        </p:blipFill>
        <p:spPr>
          <a:xfrm>
            <a:off x="1714480" y="2214560"/>
            <a:ext cx="2560001" cy="1440000"/>
          </a:xfrm>
          <a:prstGeom prst="rect">
            <a:avLst/>
          </a:prstGeom>
        </p:spPr>
      </p:pic>
      <p:pic>
        <p:nvPicPr>
          <p:cNvPr id="8" name="图片 7" descr="QQ图片20161227162326.jpg"/>
          <p:cNvPicPr>
            <a:picLocks noChangeAspect="1"/>
          </p:cNvPicPr>
          <p:nvPr/>
        </p:nvPicPr>
        <p:blipFill>
          <a:blip r:embed="rId4" cstate="print"/>
          <a:stretch>
            <a:fillRect/>
          </a:stretch>
        </p:blipFill>
        <p:spPr>
          <a:xfrm>
            <a:off x="4286248" y="2214560"/>
            <a:ext cx="2560000" cy="1440000"/>
          </a:xfrm>
          <a:prstGeom prst="rect">
            <a:avLst/>
          </a:prstGeom>
        </p:spPr>
      </p:pic>
      <p:sp>
        <p:nvSpPr>
          <p:cNvPr id="9" name="TextBox 8"/>
          <p:cNvSpPr txBox="1"/>
          <p:nvPr/>
        </p:nvSpPr>
        <p:spPr>
          <a:xfrm>
            <a:off x="571472" y="785800"/>
            <a:ext cx="428628"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成都</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仿宋_GB2312" pitchFamily="49" charset="-122"/>
                <a:ea typeface="仿宋_GB2312" pitchFamily="49" charset="-122"/>
              </a:rPr>
              <a:t>          </a:t>
            </a:r>
            <a:r>
              <a:rPr lang="zh-CN" altLang="en-US" sz="1200" b="1" dirty="0">
                <a:latin typeface="仿宋_GB2312" pitchFamily="49" charset="-122"/>
                <a:ea typeface="仿宋_GB2312" pitchFamily="49" charset="-122"/>
              </a:rPr>
              <a:t>智方设计</a:t>
            </a:r>
            <a:r>
              <a:rPr lang="zh-CN" altLang="en-US" sz="1200" b="1" dirty="0">
                <a:latin typeface="仿宋_GB2312" pitchFamily="49" charset="-122"/>
                <a:ea typeface="仿宋_GB2312" pitchFamily="49" charset="-122"/>
              </a:rPr>
              <a:t>股份有限公司</a:t>
            </a:r>
            <a:endParaRPr lang="zh-CN" altLang="en-US" sz="1200" b="1" dirty="0">
              <a:latin typeface="仿宋_GB2312" pitchFamily="49" charset="-122"/>
              <a:ea typeface="仿宋_GB2312" pitchFamily="49" charset="-122"/>
            </a:endParaRPr>
          </a:p>
        </p:txBody>
      </p:sp>
      <p:sp>
        <p:nvSpPr>
          <p:cNvPr id="9" name="TextBox 8"/>
          <p:cNvSpPr txBox="1"/>
          <p:nvPr/>
        </p:nvSpPr>
        <p:spPr>
          <a:xfrm>
            <a:off x="571472" y="785800"/>
            <a:ext cx="428628"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贵阳</a:t>
            </a:r>
            <a:endParaRPr lang="en-US" altLang="zh-CN" dirty="0">
              <a:latin typeface="微软雅黑" panose="020B0503020204020204" pitchFamily="34" charset="-122"/>
              <a:ea typeface="微软雅黑" panose="020B0503020204020204" pitchFamily="34" charset="-122"/>
            </a:endParaRPr>
          </a:p>
        </p:txBody>
      </p:sp>
      <p:pic>
        <p:nvPicPr>
          <p:cNvPr id="10" name="图片 9" descr="QQ图片20161228164023.jpg"/>
          <p:cNvPicPr>
            <a:picLocks noChangeAspect="1"/>
          </p:cNvPicPr>
          <p:nvPr/>
        </p:nvPicPr>
        <p:blipFill>
          <a:blip r:embed="rId1" cstate="print"/>
          <a:stretch>
            <a:fillRect/>
          </a:stretch>
        </p:blipFill>
        <p:spPr>
          <a:xfrm>
            <a:off x="1500166" y="428609"/>
            <a:ext cx="2071702" cy="3786215"/>
          </a:xfrm>
          <a:prstGeom prst="rect">
            <a:avLst/>
          </a:prstGeom>
        </p:spPr>
      </p:pic>
      <p:pic>
        <p:nvPicPr>
          <p:cNvPr id="11" name="图片 10" descr="QQ图片20161228164030.jpg"/>
          <p:cNvPicPr>
            <a:picLocks noChangeAspect="1"/>
          </p:cNvPicPr>
          <p:nvPr/>
        </p:nvPicPr>
        <p:blipFill>
          <a:blip r:embed="rId2" cstate="print"/>
          <a:stretch>
            <a:fillRect/>
          </a:stretch>
        </p:blipFill>
        <p:spPr>
          <a:xfrm>
            <a:off x="3571868" y="428610"/>
            <a:ext cx="2071702" cy="3786214"/>
          </a:xfrm>
          <a:prstGeom prst="rect">
            <a:avLst/>
          </a:prstGeom>
        </p:spPr>
      </p:pic>
      <p:pic>
        <p:nvPicPr>
          <p:cNvPr id="12" name="图片 11" descr="QQ图片20161228164033.jpg"/>
          <p:cNvPicPr>
            <a:picLocks noChangeAspect="1"/>
          </p:cNvPicPr>
          <p:nvPr/>
        </p:nvPicPr>
        <p:blipFill>
          <a:blip r:embed="rId3" cstate="print"/>
          <a:stretch>
            <a:fillRect/>
          </a:stretch>
        </p:blipFill>
        <p:spPr>
          <a:xfrm>
            <a:off x="5643570" y="428610"/>
            <a:ext cx="2839661" cy="378621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仿宋_GB2312" pitchFamily="49" charset="-122"/>
                <a:ea typeface="仿宋_GB2312" pitchFamily="49" charset="-122"/>
              </a:rPr>
              <a:t>          </a:t>
            </a:r>
            <a:r>
              <a:rPr lang="zh-CN" altLang="en-US" sz="1200" b="1" dirty="0">
                <a:latin typeface="仿宋_GB2312" pitchFamily="49" charset="-122"/>
                <a:ea typeface="仿宋_GB2312" pitchFamily="49" charset="-122"/>
              </a:rPr>
              <a:t>智方设计</a:t>
            </a:r>
            <a:r>
              <a:rPr lang="zh-CN" altLang="en-US" sz="1200" b="1" dirty="0">
                <a:latin typeface="仿宋_GB2312" pitchFamily="49" charset="-122"/>
                <a:ea typeface="仿宋_GB2312" pitchFamily="49" charset="-122"/>
              </a:rPr>
              <a:t>股份有限公司</a:t>
            </a:r>
            <a:endParaRPr lang="zh-CN" altLang="en-US" sz="1200" b="1" dirty="0">
              <a:latin typeface="仿宋_GB2312" pitchFamily="49" charset="-122"/>
              <a:ea typeface="仿宋_GB2312" pitchFamily="49" charset="-122"/>
            </a:endParaRPr>
          </a:p>
        </p:txBody>
      </p:sp>
      <p:pic>
        <p:nvPicPr>
          <p:cNvPr id="3" name="图片 2" descr="QQ图片20161228094059.jpg"/>
          <p:cNvPicPr>
            <a:picLocks noChangeAspect="1"/>
          </p:cNvPicPr>
          <p:nvPr/>
        </p:nvPicPr>
        <p:blipFill>
          <a:blip r:embed="rId1" cstate="print"/>
          <a:stretch>
            <a:fillRect/>
          </a:stretch>
        </p:blipFill>
        <p:spPr>
          <a:xfrm>
            <a:off x="1785918" y="428610"/>
            <a:ext cx="2400000" cy="1800000"/>
          </a:xfrm>
          <a:prstGeom prst="rect">
            <a:avLst/>
          </a:prstGeom>
        </p:spPr>
      </p:pic>
      <p:pic>
        <p:nvPicPr>
          <p:cNvPr id="4" name="图片 3" descr="QQ图片20161228094105.jpg"/>
          <p:cNvPicPr>
            <a:picLocks noChangeAspect="1"/>
          </p:cNvPicPr>
          <p:nvPr/>
        </p:nvPicPr>
        <p:blipFill>
          <a:blip r:embed="rId2" cstate="print"/>
          <a:stretch>
            <a:fillRect/>
          </a:stretch>
        </p:blipFill>
        <p:spPr>
          <a:xfrm>
            <a:off x="4143372" y="428610"/>
            <a:ext cx="2400000" cy="1800000"/>
          </a:xfrm>
          <a:prstGeom prst="rect">
            <a:avLst/>
          </a:prstGeom>
        </p:spPr>
      </p:pic>
      <p:pic>
        <p:nvPicPr>
          <p:cNvPr id="5" name="图片 4" descr="QQ图片20161228094110.jpg"/>
          <p:cNvPicPr>
            <a:picLocks noChangeAspect="1"/>
          </p:cNvPicPr>
          <p:nvPr/>
        </p:nvPicPr>
        <p:blipFill>
          <a:blip r:embed="rId3" cstate="print"/>
          <a:stretch>
            <a:fillRect/>
          </a:stretch>
        </p:blipFill>
        <p:spPr>
          <a:xfrm>
            <a:off x="1785918" y="2214560"/>
            <a:ext cx="2400000" cy="1800000"/>
          </a:xfrm>
          <a:prstGeom prst="rect">
            <a:avLst/>
          </a:prstGeom>
        </p:spPr>
      </p:pic>
      <p:pic>
        <p:nvPicPr>
          <p:cNvPr id="6" name="图片 5" descr="QQ图片20161228094114.jpg"/>
          <p:cNvPicPr>
            <a:picLocks noChangeAspect="1"/>
          </p:cNvPicPr>
          <p:nvPr/>
        </p:nvPicPr>
        <p:blipFill>
          <a:blip r:embed="rId4" cstate="print"/>
          <a:stretch>
            <a:fillRect/>
          </a:stretch>
        </p:blipFill>
        <p:spPr>
          <a:xfrm>
            <a:off x="4143372" y="2214560"/>
            <a:ext cx="2400000" cy="1800000"/>
          </a:xfrm>
          <a:prstGeom prst="rect">
            <a:avLst/>
          </a:prstGeom>
        </p:spPr>
      </p:pic>
      <p:sp>
        <p:nvSpPr>
          <p:cNvPr id="9" name="TextBox 8"/>
          <p:cNvSpPr txBox="1"/>
          <p:nvPr/>
        </p:nvSpPr>
        <p:spPr>
          <a:xfrm>
            <a:off x="611560" y="699542"/>
            <a:ext cx="399558"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长沙</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智方设计股份有限公司</a:t>
            </a:r>
            <a:endParaRPr lang="zh-CN" altLang="en-US" sz="1200" b="1" dirty="0">
              <a:latin typeface="微软雅黑" panose="020B0503020204020204" pitchFamily="34" charset="-122"/>
              <a:ea typeface="微软雅黑" panose="020B0503020204020204" pitchFamily="34" charset="-122"/>
            </a:endParaRPr>
          </a:p>
        </p:txBody>
      </p:sp>
      <p:sp>
        <p:nvSpPr>
          <p:cNvPr id="5" name="矩形 4"/>
          <p:cNvSpPr/>
          <p:nvPr/>
        </p:nvSpPr>
        <p:spPr>
          <a:xfrm>
            <a:off x="1214120" y="264795"/>
            <a:ext cx="2788920" cy="661670"/>
          </a:xfrm>
          <a:prstGeom prst="rect">
            <a:avLst/>
          </a:prstGeom>
        </p:spPr>
        <p:txBody>
          <a:bodyPr wrap="none">
            <a:noAutofit/>
          </a:bodyPr>
          <a:lstStyle/>
          <a:p>
            <a:r>
              <a:rPr lang="zh-CN" altLang="en-US" dirty="0">
                <a:latin typeface="微软雅黑" panose="020B0503020204020204" pitchFamily="34" charset="-122"/>
                <a:ea typeface="微软雅黑" panose="020B0503020204020204" pitchFamily="34" charset="-122"/>
              </a:rPr>
              <a:t>附：联系方式</a:t>
            </a:r>
            <a:endParaRPr lang="zh-CN" altLang="en-US"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449705" y="621030"/>
            <a:ext cx="6816090" cy="4226560"/>
          </a:xfrm>
          <a:prstGeom prst="rect">
            <a:avLst/>
          </a:prstGeom>
          <a:noFill/>
        </p:spPr>
        <p:txBody>
          <a:bodyPr wrap="square" rtlCol="0">
            <a:noAutofit/>
          </a:bodyPr>
          <a:p>
            <a:pPr algn="l">
              <a:lnSpc>
                <a:spcPct val="160000"/>
              </a:lnSpc>
            </a:pPr>
            <a:endParaRPr lang="zh-CN" altLang="en-US" sz="1400" dirty="0">
              <a:latin typeface="微软雅黑" panose="020B0503020204020204" pitchFamily="34" charset="-122"/>
              <a:ea typeface="微软雅黑" panose="020B0503020204020204" pitchFamily="34" charset="-122"/>
              <a:sym typeface="+mn-ea"/>
            </a:endParaRPr>
          </a:p>
          <a:p>
            <a:pPr algn="l">
              <a:lnSpc>
                <a:spcPct val="160000"/>
              </a:lnSpc>
            </a:pPr>
            <a:endParaRPr lang="zh-CN" altLang="en-US" sz="1400" dirty="0">
              <a:latin typeface="微软雅黑" panose="020B0503020204020204" pitchFamily="34" charset="-122"/>
              <a:ea typeface="微软雅黑" panose="020B0503020204020204" pitchFamily="34" charset="-122"/>
              <a:sym typeface="+mn-ea"/>
            </a:endParaRPr>
          </a:p>
          <a:p>
            <a:pPr algn="l">
              <a:lnSpc>
                <a:spcPct val="21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  </a:t>
            </a:r>
            <a:r>
              <a:rPr lang="zh-CN" altLang="en-US" sz="1400" dirty="0">
                <a:solidFill>
                  <a:schemeClr val="tx1"/>
                </a:solidFill>
                <a:latin typeface="微软雅黑" panose="020B0503020204020204" pitchFamily="34" charset="-122"/>
                <a:ea typeface="微软雅黑" panose="020B0503020204020204" pitchFamily="34" charset="-122"/>
                <a:sym typeface="+mn-ea"/>
              </a:rPr>
              <a:t>▹招聘联系人：徐中晖</a:t>
            </a:r>
            <a:r>
              <a:rPr lang="en-US" altLang="zh-CN" sz="1400" dirty="0">
                <a:solidFill>
                  <a:schemeClr val="tx1"/>
                </a:solidFill>
                <a:latin typeface="微软雅黑" panose="020B0503020204020204" pitchFamily="34" charset="-122"/>
                <a:ea typeface="微软雅黑" panose="020B0503020204020204" pitchFamily="34" charset="-122"/>
                <a:sym typeface="+mn-ea"/>
              </a:rPr>
              <a:t>   18121141291/15021664377</a:t>
            </a:r>
            <a:endParaRPr lang="en-US" altLang="zh-CN" sz="1400" dirty="0">
              <a:solidFill>
                <a:schemeClr val="tx1"/>
              </a:solidFill>
              <a:latin typeface="微软雅黑" panose="020B0503020204020204" pitchFamily="34" charset="-122"/>
              <a:ea typeface="微软雅黑" panose="020B0503020204020204" pitchFamily="34" charset="-122"/>
            </a:endParaRPr>
          </a:p>
          <a:p>
            <a:pPr algn="l">
              <a:lnSpc>
                <a:spcPct val="21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  </a:t>
            </a:r>
            <a:r>
              <a:rPr lang="zh-CN" altLang="en-US" sz="1400" dirty="0">
                <a:solidFill>
                  <a:schemeClr val="tx1"/>
                </a:solidFill>
                <a:latin typeface="微软雅黑" panose="020B0503020204020204" pitchFamily="34" charset="-122"/>
                <a:ea typeface="微软雅黑" panose="020B0503020204020204" pitchFamily="34" charset="-122"/>
                <a:sym typeface="+mn-ea"/>
              </a:rPr>
              <a:t>▹简历投递邮箱：jszfhr@163.com（邮箱投递简历面试较快，</a:t>
            </a:r>
            <a:r>
              <a:rPr lang="zh-CN" altLang="en-US" sz="1400" dirty="0">
                <a:solidFill>
                  <a:schemeClr val="tx1"/>
                </a:solidFill>
                <a:latin typeface="微软雅黑" panose="020B0503020204020204" pitchFamily="34" charset="-122"/>
                <a:ea typeface="微软雅黑" panose="020B0503020204020204" pitchFamily="34" charset="-122"/>
                <a:sym typeface="+mn-ea"/>
              </a:rPr>
              <a:t>文件命名格式：姓名</a:t>
            </a:r>
            <a:r>
              <a:rPr lang="en-US" altLang="zh-CN" sz="1400" dirty="0">
                <a:solidFill>
                  <a:schemeClr val="tx1"/>
                </a:solidFill>
                <a:latin typeface="微软雅黑" panose="020B0503020204020204" pitchFamily="34" charset="-122"/>
                <a:ea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sym typeface="+mn-ea"/>
              </a:rPr>
              <a:t>专业，规范命名更有利于通过</a:t>
            </a:r>
            <a:r>
              <a:rPr lang="zh-CN" altLang="en-US" sz="1400" dirty="0">
                <a:solidFill>
                  <a:schemeClr val="tx1"/>
                </a:solidFill>
                <a:latin typeface="微软雅黑" panose="020B0503020204020204" pitchFamily="34" charset="-122"/>
                <a:ea typeface="微软雅黑" panose="020B0503020204020204" pitchFamily="34" charset="-122"/>
                <a:sym typeface="+mn-ea"/>
              </a:rPr>
              <a:t>简历筛选哦</a:t>
            </a:r>
            <a:r>
              <a:rPr lang="zh-CN" altLang="en-US" sz="1400" dirty="0">
                <a:solidFill>
                  <a:schemeClr val="tx1"/>
                </a:solidFill>
                <a:latin typeface="微软雅黑" panose="020B0503020204020204" pitchFamily="34" charset="-122"/>
                <a:ea typeface="微软雅黑" panose="020B0503020204020204" pitchFamily="34" charset="-122"/>
                <a:sym typeface="+mn-ea"/>
              </a:rPr>
              <a:t>）</a:t>
            </a:r>
            <a:endParaRPr lang="zh-CN" altLang="en-US" sz="1400" dirty="0">
              <a:solidFill>
                <a:schemeClr val="tx1"/>
              </a:solidFill>
              <a:latin typeface="微软雅黑" panose="020B0503020204020204" pitchFamily="34" charset="-122"/>
              <a:ea typeface="微软雅黑" panose="020B0503020204020204" pitchFamily="34" charset="-122"/>
            </a:endParaRPr>
          </a:p>
          <a:p>
            <a:pPr algn="l">
              <a:lnSpc>
                <a:spcPct val="170000"/>
              </a:lnSpc>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
        <p:nvSpPr>
          <p:cNvPr id="5" name="燕尾形箭头 2"/>
          <p:cNvSpPr>
            <a:spLocks noChangeArrowheads="1"/>
          </p:cNvSpPr>
          <p:nvPr/>
        </p:nvSpPr>
        <p:spPr bwMode="auto">
          <a:xfrm>
            <a:off x="785786" y="2571750"/>
            <a:ext cx="8001056" cy="285752"/>
          </a:xfrm>
          <a:prstGeom prst="notchedRightArrow">
            <a:avLst>
              <a:gd name="adj1" fmla="val 50000"/>
              <a:gd name="adj2" fmla="val 49908"/>
            </a:avLst>
          </a:prstGeom>
          <a:solidFill>
            <a:schemeClr val="tx2">
              <a:lumMod val="60000"/>
              <a:lumOff val="40000"/>
              <a:alpha val="39999"/>
            </a:schemeClr>
          </a:solidFill>
          <a:ln w="9525">
            <a:noFill/>
            <a:miter lim="800000"/>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椭圆 11"/>
          <p:cNvSpPr>
            <a:spLocks noChangeArrowheads="1"/>
          </p:cNvSpPr>
          <p:nvPr/>
        </p:nvSpPr>
        <p:spPr bwMode="auto">
          <a:xfrm>
            <a:off x="1285852" y="2643188"/>
            <a:ext cx="166688" cy="166688"/>
          </a:xfrm>
          <a:prstGeom prst="ellipse">
            <a:avLst/>
          </a:prstGeom>
          <a:solidFill>
            <a:schemeClr val="tx2">
              <a:lumMod val="50000"/>
            </a:schemeClr>
          </a:solidFill>
          <a:ln w="9525">
            <a:noFill/>
            <a:round/>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椭圆 11"/>
          <p:cNvSpPr>
            <a:spLocks noChangeArrowheads="1"/>
          </p:cNvSpPr>
          <p:nvPr/>
        </p:nvSpPr>
        <p:spPr bwMode="auto">
          <a:xfrm>
            <a:off x="1763694" y="2643188"/>
            <a:ext cx="166688" cy="166688"/>
          </a:xfrm>
          <a:prstGeom prst="ellipse">
            <a:avLst/>
          </a:prstGeom>
          <a:solidFill>
            <a:schemeClr val="tx2">
              <a:lumMod val="50000"/>
            </a:schemeClr>
          </a:solidFill>
          <a:ln w="9525">
            <a:noFill/>
            <a:round/>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椭圆 11"/>
          <p:cNvSpPr>
            <a:spLocks noChangeArrowheads="1"/>
          </p:cNvSpPr>
          <p:nvPr/>
        </p:nvSpPr>
        <p:spPr bwMode="auto">
          <a:xfrm>
            <a:off x="2287891" y="2643188"/>
            <a:ext cx="166688" cy="166688"/>
          </a:xfrm>
          <a:prstGeom prst="ellipse">
            <a:avLst/>
          </a:prstGeom>
          <a:solidFill>
            <a:schemeClr val="tx2">
              <a:lumMod val="50000"/>
            </a:schemeClr>
          </a:solidFill>
          <a:ln w="9525">
            <a:noFill/>
            <a:round/>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椭圆 11"/>
          <p:cNvSpPr>
            <a:spLocks noChangeArrowheads="1"/>
          </p:cNvSpPr>
          <p:nvPr/>
        </p:nvSpPr>
        <p:spPr bwMode="auto">
          <a:xfrm>
            <a:off x="3358510" y="2643188"/>
            <a:ext cx="166688" cy="166688"/>
          </a:xfrm>
          <a:prstGeom prst="ellipse">
            <a:avLst/>
          </a:prstGeom>
          <a:solidFill>
            <a:schemeClr val="tx2">
              <a:lumMod val="50000"/>
            </a:schemeClr>
          </a:solidFill>
          <a:ln w="9525">
            <a:noFill/>
            <a:round/>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椭圆 11"/>
          <p:cNvSpPr>
            <a:spLocks noChangeArrowheads="1"/>
          </p:cNvSpPr>
          <p:nvPr/>
        </p:nvSpPr>
        <p:spPr bwMode="auto">
          <a:xfrm>
            <a:off x="3905884" y="2643823"/>
            <a:ext cx="166688" cy="166688"/>
          </a:xfrm>
          <a:prstGeom prst="ellipse">
            <a:avLst/>
          </a:prstGeom>
          <a:solidFill>
            <a:schemeClr val="tx2">
              <a:lumMod val="50000"/>
            </a:schemeClr>
          </a:solidFill>
          <a:ln w="9525">
            <a:noFill/>
            <a:round/>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椭圆 11"/>
          <p:cNvSpPr>
            <a:spLocks noChangeArrowheads="1"/>
          </p:cNvSpPr>
          <p:nvPr/>
        </p:nvSpPr>
        <p:spPr bwMode="auto">
          <a:xfrm>
            <a:off x="4427541" y="2642553"/>
            <a:ext cx="166688" cy="166688"/>
          </a:xfrm>
          <a:prstGeom prst="ellipse">
            <a:avLst/>
          </a:prstGeom>
          <a:solidFill>
            <a:schemeClr val="tx2">
              <a:lumMod val="50000"/>
            </a:schemeClr>
          </a:solidFill>
          <a:ln w="9525">
            <a:noFill/>
            <a:round/>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椭圆 11"/>
          <p:cNvSpPr>
            <a:spLocks noChangeArrowheads="1"/>
          </p:cNvSpPr>
          <p:nvPr/>
        </p:nvSpPr>
        <p:spPr bwMode="auto">
          <a:xfrm>
            <a:off x="5417515" y="2650808"/>
            <a:ext cx="166688" cy="166688"/>
          </a:xfrm>
          <a:prstGeom prst="ellipse">
            <a:avLst/>
          </a:prstGeom>
          <a:solidFill>
            <a:schemeClr val="tx2">
              <a:lumMod val="50000"/>
            </a:schemeClr>
          </a:solidFill>
          <a:ln w="9525">
            <a:noFill/>
            <a:round/>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18"/>
          <p:cNvSpPr txBox="1"/>
          <p:nvPr/>
        </p:nvSpPr>
        <p:spPr>
          <a:xfrm>
            <a:off x="888365" y="3001645"/>
            <a:ext cx="942340" cy="1148080"/>
          </a:xfrm>
          <a:prstGeom prst="rect">
            <a:avLst/>
          </a:prstGeom>
          <a:noFill/>
        </p:spPr>
        <p:txBody>
          <a:bodyPr wrap="square" rtlCol="0">
            <a:noAutofit/>
          </a:bodyPr>
          <a:lstStyle/>
          <a:p>
            <a:pPr algn="ctr"/>
            <a:r>
              <a:rPr lang="en-US" altLang="zh-CN" sz="1200" dirty="0">
                <a:latin typeface="微软雅黑" panose="020B0503020204020204" pitchFamily="34" charset="-122"/>
                <a:ea typeface="微软雅黑" panose="020B0503020204020204" pitchFamily="34" charset="-122"/>
              </a:rPr>
              <a:t>2005</a:t>
            </a:r>
            <a:r>
              <a:rPr lang="zh-CN" altLang="en-US" sz="1200" dirty="0">
                <a:latin typeface="微软雅黑" panose="020B0503020204020204" pitchFamily="34" charset="-122"/>
                <a:ea typeface="微软雅黑" panose="020B0503020204020204" pitchFamily="34" charset="-122"/>
              </a:rPr>
              <a:t>年江苏智方建设工程有限公司成立</a:t>
            </a:r>
            <a:endParaRPr lang="zh-CN" altLang="en-US" sz="1200"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20" name="TextBox 19"/>
          <p:cNvSpPr txBox="1"/>
          <p:nvPr/>
        </p:nvSpPr>
        <p:spPr>
          <a:xfrm>
            <a:off x="1577975" y="1389380"/>
            <a:ext cx="697865" cy="1113155"/>
          </a:xfrm>
          <a:prstGeom prst="rect">
            <a:avLst/>
          </a:prstGeom>
          <a:noFill/>
        </p:spPr>
        <p:txBody>
          <a:bodyPr wrap="square" rtlCol="0">
            <a:noAutofit/>
          </a:bodyPr>
          <a:lstStyle/>
          <a:p>
            <a:pPr algn="ctr"/>
            <a:r>
              <a:rPr lang="en-US" altLang="zh-CN" sz="1200" dirty="0">
                <a:latin typeface="微软雅黑" panose="020B0503020204020204" pitchFamily="34" charset="-122"/>
                <a:ea typeface="微软雅黑" panose="020B0503020204020204" pitchFamily="34" charset="-122"/>
              </a:rPr>
              <a:t>2007</a:t>
            </a:r>
            <a:r>
              <a:rPr lang="zh-CN" altLang="en-US" sz="1200" dirty="0">
                <a:latin typeface="微软雅黑" panose="020B0503020204020204" pitchFamily="34" charset="-122"/>
                <a:ea typeface="微软雅黑" panose="020B0503020204020204" pitchFamily="34" charset="-122"/>
              </a:rPr>
              <a:t>年</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上海分公司成立</a:t>
            </a:r>
            <a:endParaRPr lang="zh-CN" altLang="en-US" sz="120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2588895" y="1390015"/>
            <a:ext cx="718820" cy="1113155"/>
          </a:xfrm>
          <a:prstGeom prst="rect">
            <a:avLst/>
          </a:prstGeom>
          <a:noFill/>
        </p:spPr>
        <p:txBody>
          <a:bodyPr wrap="square" rtlCol="0">
            <a:noAutofit/>
          </a:bodyPr>
          <a:lstStyle/>
          <a:p>
            <a:pPr algn="ctr"/>
            <a:r>
              <a:rPr lang="en-US" altLang="zh-CN" sz="1200" dirty="0">
                <a:latin typeface="微软雅黑" panose="020B0503020204020204" pitchFamily="34" charset="-122"/>
                <a:ea typeface="微软雅黑" panose="020B0503020204020204" pitchFamily="34" charset="-122"/>
              </a:rPr>
              <a:t>2010</a:t>
            </a:r>
            <a:r>
              <a:rPr lang="zh-CN" altLang="en-US" sz="1200" dirty="0">
                <a:latin typeface="微软雅黑" panose="020B0503020204020204" pitchFamily="34" charset="-122"/>
                <a:ea typeface="微软雅黑" panose="020B0503020204020204" pitchFamily="34" charset="-122"/>
              </a:rPr>
              <a:t>年</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武汉分公司成立</a:t>
            </a:r>
            <a:endParaRPr lang="zh-CN" altLang="en-US" sz="12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4593590" y="1391285"/>
            <a:ext cx="787400" cy="1106805"/>
          </a:xfrm>
          <a:prstGeom prst="rect">
            <a:avLst/>
          </a:prstGeom>
          <a:noFill/>
        </p:spPr>
        <p:txBody>
          <a:bodyPr wrap="square" rtlCol="0">
            <a:noAutofit/>
          </a:bodyPr>
          <a:lstStyle/>
          <a:p>
            <a:pPr algn="ctr"/>
            <a:r>
              <a:rPr lang="en-US" altLang="zh-CN" sz="1200" dirty="0">
                <a:latin typeface="微软雅黑" panose="020B0503020204020204" pitchFamily="34" charset="-122"/>
                <a:ea typeface="微软雅黑" panose="020B0503020204020204" pitchFamily="34" charset="-122"/>
              </a:rPr>
              <a:t>2014</a:t>
            </a:r>
            <a:r>
              <a:rPr lang="zh-CN" altLang="en-US" sz="1200" dirty="0">
                <a:latin typeface="微软雅黑" panose="020B0503020204020204" pitchFamily="34" charset="-122"/>
                <a:ea typeface="微软雅黑" panose="020B0503020204020204" pitchFamily="34" charset="-122"/>
              </a:rPr>
              <a:t>年</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北京分公司成立</a:t>
            </a:r>
            <a:endParaRPr lang="zh-CN" altLang="en-US" sz="12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5087620" y="3001645"/>
            <a:ext cx="908685" cy="1013460"/>
          </a:xfrm>
          <a:prstGeom prst="rect">
            <a:avLst/>
          </a:prstGeom>
          <a:noFill/>
        </p:spPr>
        <p:txBody>
          <a:bodyPr wrap="square" rtlCol="0">
            <a:noAutofit/>
          </a:bodyPr>
          <a:lstStyle/>
          <a:p>
            <a:pPr algn="ctr"/>
            <a:r>
              <a:rPr lang="en-US" altLang="zh-CN" sz="1200" dirty="0">
                <a:latin typeface="微软雅黑" panose="020B0503020204020204" pitchFamily="34" charset="-122"/>
                <a:ea typeface="微软雅黑" panose="020B0503020204020204" pitchFamily="34" charset="-122"/>
              </a:rPr>
              <a:t>2014</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更名为智方工程设计有限公司</a:t>
            </a:r>
            <a:endParaRPr lang="en-US" altLang="zh-CN" sz="12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5638800" y="1390650"/>
            <a:ext cx="847090" cy="1117600"/>
          </a:xfrm>
          <a:prstGeom prst="rect">
            <a:avLst/>
          </a:prstGeom>
          <a:noFill/>
        </p:spPr>
        <p:txBody>
          <a:bodyPr wrap="square" rtlCol="0">
            <a:noAutofit/>
          </a:bodyPr>
          <a:lstStyle/>
          <a:p>
            <a:pPr algn="ctr"/>
            <a:r>
              <a:rPr lang="en-US" altLang="zh-CN" sz="1200" dirty="0">
                <a:latin typeface="微软雅黑" panose="020B0503020204020204" pitchFamily="34" charset="-122"/>
                <a:ea typeface="微软雅黑" panose="020B0503020204020204" pitchFamily="34" charset="-122"/>
              </a:rPr>
              <a:t>2016</a:t>
            </a:r>
            <a:r>
              <a:rPr lang="zh-CN" altLang="en-US" sz="1200" dirty="0">
                <a:latin typeface="微软雅黑" panose="020B0503020204020204" pitchFamily="34" charset="-122"/>
                <a:ea typeface="微软雅黑" panose="020B0503020204020204" pitchFamily="34" charset="-122"/>
              </a:rPr>
              <a:t>年</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上海智涛电力工程技术有限公司</a:t>
            </a:r>
            <a:r>
              <a:rPr lang="zh-CN" altLang="en-US" sz="1200" dirty="0">
                <a:latin typeface="微软雅黑" panose="020B0503020204020204" pitchFamily="34" charset="-122"/>
                <a:ea typeface="微软雅黑" panose="020B0503020204020204" pitchFamily="34" charset="-122"/>
              </a:rPr>
              <a:t>成立</a:t>
            </a:r>
            <a:endParaRPr lang="zh-CN" altLang="en-US" sz="1200" dirty="0">
              <a:latin typeface="微软雅黑" panose="020B0503020204020204" pitchFamily="34" charset="-122"/>
              <a:ea typeface="微软雅黑" panose="020B0503020204020204" pitchFamily="34" charset="-122"/>
            </a:endParaRPr>
          </a:p>
        </p:txBody>
      </p:sp>
      <p:sp>
        <p:nvSpPr>
          <p:cNvPr id="26" name="矩形 25"/>
          <p:cNvSpPr/>
          <p:nvPr/>
        </p:nvSpPr>
        <p:spPr>
          <a:xfrm>
            <a:off x="1214414" y="642924"/>
            <a:ext cx="2031325"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二、公司发展历程</a:t>
            </a:r>
            <a:endParaRPr lang="zh-CN" altLang="en-US" dirty="0">
              <a:latin typeface="微软雅黑" panose="020B0503020204020204" pitchFamily="34" charset="-122"/>
              <a:ea typeface="微软雅黑" panose="020B0503020204020204" pitchFamily="34" charset="-122"/>
            </a:endParaRPr>
          </a:p>
        </p:txBody>
      </p:sp>
      <p:sp>
        <p:nvSpPr>
          <p:cNvPr id="27" name="椭圆 26"/>
          <p:cNvSpPr>
            <a:spLocks noChangeArrowheads="1"/>
          </p:cNvSpPr>
          <p:nvPr/>
        </p:nvSpPr>
        <p:spPr bwMode="auto">
          <a:xfrm>
            <a:off x="2810818" y="2643188"/>
            <a:ext cx="166688" cy="166688"/>
          </a:xfrm>
          <a:prstGeom prst="ellipse">
            <a:avLst/>
          </a:prstGeom>
          <a:solidFill>
            <a:schemeClr val="tx2">
              <a:lumMod val="50000"/>
            </a:schemeClr>
          </a:solidFill>
          <a:ln w="9525">
            <a:noFill/>
            <a:round/>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TextBox 29"/>
          <p:cNvSpPr txBox="1"/>
          <p:nvPr/>
        </p:nvSpPr>
        <p:spPr>
          <a:xfrm>
            <a:off x="2050415" y="3001010"/>
            <a:ext cx="684530" cy="1085850"/>
          </a:xfrm>
          <a:prstGeom prst="rect">
            <a:avLst/>
          </a:prstGeom>
          <a:noFill/>
        </p:spPr>
        <p:txBody>
          <a:bodyPr wrap="square" rtlCol="0">
            <a:noAutofit/>
          </a:bodyPr>
          <a:lstStyle/>
          <a:p>
            <a:pPr algn="ctr"/>
            <a:r>
              <a:rPr lang="en-US" altLang="zh-CN" sz="1200" dirty="0">
                <a:latin typeface="微软雅黑" panose="020B0503020204020204" pitchFamily="34" charset="-122"/>
                <a:ea typeface="微软雅黑" panose="020B0503020204020204" pitchFamily="34" charset="-122"/>
              </a:rPr>
              <a:t>2009</a:t>
            </a:r>
            <a:r>
              <a:rPr lang="zh-CN" altLang="en-US" sz="1200" dirty="0">
                <a:latin typeface="微软雅黑" panose="020B0503020204020204" pitchFamily="34" charset="-122"/>
                <a:ea typeface="微软雅黑" panose="020B0503020204020204" pitchFamily="34" charset="-122"/>
              </a:rPr>
              <a:t>年</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成都分公司成立</a:t>
            </a:r>
            <a:endParaRPr lang="zh-CN" altLang="en-US" sz="12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3565525" y="1390015"/>
            <a:ext cx="838200" cy="1112520"/>
          </a:xfrm>
          <a:prstGeom prst="rect">
            <a:avLst/>
          </a:prstGeom>
          <a:noFill/>
        </p:spPr>
        <p:txBody>
          <a:bodyPr wrap="square" rtlCol="0">
            <a:noAutofit/>
          </a:bodyPr>
          <a:lstStyle/>
          <a:p>
            <a:pPr algn="ctr"/>
            <a:r>
              <a:rPr lang="en-US" altLang="zh-CN" sz="1200" dirty="0">
                <a:latin typeface="微软雅黑" panose="020B0503020204020204" pitchFamily="34" charset="-122"/>
                <a:ea typeface="微软雅黑" panose="020B0503020204020204" pitchFamily="34" charset="-122"/>
              </a:rPr>
              <a:t>2012</a:t>
            </a:r>
            <a:r>
              <a:rPr lang="zh-CN" altLang="en-US" sz="1200" dirty="0">
                <a:latin typeface="微软雅黑" panose="020B0503020204020204" pitchFamily="34" charset="-122"/>
                <a:ea typeface="微软雅黑" panose="020B0503020204020204" pitchFamily="34" charset="-122"/>
              </a:rPr>
              <a:t>年</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重庆、昆明分公司成立</a:t>
            </a:r>
            <a:endParaRPr lang="zh-CN" altLang="en-US" sz="12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4183380" y="3001645"/>
            <a:ext cx="782955" cy="1085215"/>
          </a:xfrm>
          <a:prstGeom prst="rect">
            <a:avLst/>
          </a:prstGeom>
          <a:noFill/>
        </p:spPr>
        <p:txBody>
          <a:bodyPr wrap="square" rtlCol="0">
            <a:noAutofit/>
          </a:bodyPr>
          <a:lstStyle/>
          <a:p>
            <a:pPr algn="ctr"/>
            <a:r>
              <a:rPr lang="en-US" altLang="zh-CN" sz="1200" dirty="0">
                <a:latin typeface="微软雅黑" panose="020B0503020204020204" pitchFamily="34" charset="-122"/>
                <a:ea typeface="微软雅黑" panose="020B0503020204020204" pitchFamily="34" charset="-122"/>
              </a:rPr>
              <a:t>2013</a:t>
            </a:r>
            <a:r>
              <a:rPr lang="zh-CN" altLang="en-US" sz="1200" dirty="0">
                <a:latin typeface="微软雅黑" panose="020B0503020204020204" pitchFamily="34" charset="-122"/>
                <a:ea typeface="微软雅黑" panose="020B0503020204020204" pitchFamily="34" charset="-122"/>
              </a:rPr>
              <a:t>年</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贵阳、南宁分公司成立</a:t>
            </a:r>
            <a:endParaRPr lang="zh-CN" altLang="en-US" sz="12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3012440" y="3001645"/>
            <a:ext cx="893445" cy="956945"/>
          </a:xfrm>
          <a:prstGeom prst="rect">
            <a:avLst/>
          </a:prstGeom>
          <a:noFill/>
        </p:spPr>
        <p:txBody>
          <a:bodyPr wrap="square" rtlCol="0">
            <a:noAutofit/>
          </a:bodyPr>
          <a:lstStyle/>
          <a:p>
            <a:pPr algn="ctr"/>
            <a:r>
              <a:rPr lang="en-US" altLang="zh-CN" sz="1200" dirty="0">
                <a:latin typeface="微软雅黑" panose="020B0503020204020204" pitchFamily="34" charset="-122"/>
                <a:ea typeface="微软雅黑" panose="020B0503020204020204" pitchFamily="34" charset="-122"/>
              </a:rPr>
              <a:t>2011</a:t>
            </a:r>
            <a:r>
              <a:rPr lang="zh-CN" altLang="en-US" sz="1200" dirty="0">
                <a:latin typeface="微软雅黑" panose="020B0503020204020204" pitchFamily="34" charset="-122"/>
                <a:ea typeface="微软雅黑" panose="020B0503020204020204" pitchFamily="34" charset="-122"/>
              </a:rPr>
              <a:t>年</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海南分公司成立</a:t>
            </a:r>
            <a:endParaRPr lang="zh-CN" altLang="en-US" sz="1200" dirty="0">
              <a:latin typeface="微软雅黑" panose="020B0503020204020204" pitchFamily="34" charset="-122"/>
              <a:ea typeface="微软雅黑" panose="020B0503020204020204" pitchFamily="34" charset="-122"/>
            </a:endParaRPr>
          </a:p>
        </p:txBody>
      </p:sp>
      <p:sp>
        <p:nvSpPr>
          <p:cNvPr id="34" name="椭圆 11"/>
          <p:cNvSpPr>
            <a:spLocks noChangeArrowheads="1"/>
          </p:cNvSpPr>
          <p:nvPr/>
        </p:nvSpPr>
        <p:spPr bwMode="auto">
          <a:xfrm>
            <a:off x="4932053" y="2650808"/>
            <a:ext cx="166688" cy="166688"/>
          </a:xfrm>
          <a:prstGeom prst="ellipse">
            <a:avLst/>
          </a:prstGeom>
          <a:solidFill>
            <a:schemeClr val="tx2">
              <a:lumMod val="50000"/>
            </a:schemeClr>
          </a:solidFill>
          <a:ln w="9525">
            <a:noFill/>
            <a:round/>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椭圆 11"/>
          <p:cNvSpPr>
            <a:spLocks noChangeArrowheads="1"/>
          </p:cNvSpPr>
          <p:nvPr/>
        </p:nvSpPr>
        <p:spPr bwMode="auto">
          <a:xfrm>
            <a:off x="5939489" y="2641918"/>
            <a:ext cx="166688" cy="166688"/>
          </a:xfrm>
          <a:prstGeom prst="ellipse">
            <a:avLst/>
          </a:prstGeom>
          <a:solidFill>
            <a:schemeClr val="tx2">
              <a:lumMod val="50000"/>
            </a:schemeClr>
          </a:solidFill>
          <a:ln w="9525">
            <a:noFill/>
            <a:round/>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椭圆 11"/>
          <p:cNvSpPr>
            <a:spLocks noChangeArrowheads="1"/>
          </p:cNvSpPr>
          <p:nvPr/>
        </p:nvSpPr>
        <p:spPr bwMode="auto">
          <a:xfrm>
            <a:off x="6506230" y="2641283"/>
            <a:ext cx="166688" cy="166688"/>
          </a:xfrm>
          <a:prstGeom prst="ellipse">
            <a:avLst/>
          </a:prstGeom>
          <a:solidFill>
            <a:schemeClr val="tx2">
              <a:lumMod val="50000"/>
            </a:schemeClr>
          </a:solidFill>
          <a:ln w="9525">
            <a:noFill/>
            <a:round/>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TextBox 37"/>
          <p:cNvSpPr txBox="1"/>
          <p:nvPr/>
        </p:nvSpPr>
        <p:spPr>
          <a:xfrm>
            <a:off x="6177915" y="3001010"/>
            <a:ext cx="841375" cy="787400"/>
          </a:xfrm>
          <a:prstGeom prst="rect">
            <a:avLst/>
          </a:prstGeom>
          <a:noFill/>
        </p:spPr>
        <p:txBody>
          <a:bodyPr wrap="square" rtlCol="0">
            <a:noAutofit/>
          </a:bodyPr>
          <a:lstStyle/>
          <a:p>
            <a:pPr algn="ctr"/>
            <a:r>
              <a:rPr lang="en-US" altLang="zh-CN" sz="1200" dirty="0">
                <a:latin typeface="微软雅黑" panose="020B0503020204020204" pitchFamily="34" charset="-122"/>
                <a:ea typeface="微软雅黑" panose="020B0503020204020204" pitchFamily="34" charset="-122"/>
              </a:rPr>
              <a:t>2016</a:t>
            </a:r>
            <a:r>
              <a:rPr lang="zh-CN" altLang="en-US" sz="1200" dirty="0">
                <a:latin typeface="微软雅黑" panose="020B0503020204020204" pitchFamily="34" charset="-122"/>
                <a:ea typeface="微软雅黑" panose="020B0503020204020204" pitchFamily="34" charset="-122"/>
              </a:rPr>
              <a:t>年</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长沙分公司成立</a:t>
            </a:r>
            <a:endParaRPr lang="zh-CN" altLang="en-US" sz="1200" dirty="0">
              <a:latin typeface="微软雅黑" panose="020B0503020204020204" pitchFamily="34" charset="-122"/>
              <a:ea typeface="微软雅黑" panose="020B0503020204020204" pitchFamily="34" charset="-122"/>
            </a:endParaRPr>
          </a:p>
        </p:txBody>
      </p:sp>
      <p:sp>
        <p:nvSpPr>
          <p:cNvPr id="39" name="椭圆 11"/>
          <p:cNvSpPr>
            <a:spLocks noChangeArrowheads="1"/>
          </p:cNvSpPr>
          <p:nvPr/>
        </p:nvSpPr>
        <p:spPr bwMode="auto">
          <a:xfrm>
            <a:off x="7019949" y="2643188"/>
            <a:ext cx="166688" cy="166688"/>
          </a:xfrm>
          <a:prstGeom prst="ellipse">
            <a:avLst/>
          </a:prstGeom>
          <a:solidFill>
            <a:schemeClr val="tx2">
              <a:lumMod val="50000"/>
            </a:schemeClr>
          </a:solidFill>
          <a:ln w="9525">
            <a:noFill/>
            <a:round/>
          </a:ln>
        </p:spPr>
        <p:txBody>
          <a:bodyPr lIns="91431" tIns="45716" rIns="91431" bIns="45716" anchor="ct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39"/>
          <p:cNvSpPr txBox="1"/>
          <p:nvPr/>
        </p:nvSpPr>
        <p:spPr>
          <a:xfrm>
            <a:off x="6758940" y="1389380"/>
            <a:ext cx="733425" cy="1118235"/>
          </a:xfrm>
          <a:prstGeom prst="rect">
            <a:avLst/>
          </a:prstGeom>
          <a:noFill/>
        </p:spPr>
        <p:txBody>
          <a:bodyPr wrap="square" rtlCol="0">
            <a:noAutofit/>
          </a:bodyPr>
          <a:lstStyle/>
          <a:p>
            <a:pPr algn="ctr"/>
            <a:r>
              <a:rPr lang="en-US" altLang="zh-CN" sz="1200" dirty="0">
                <a:latin typeface="微软雅黑" panose="020B0503020204020204" pitchFamily="34" charset="-122"/>
                <a:ea typeface="微软雅黑" panose="020B0503020204020204" pitchFamily="34" charset="-122"/>
              </a:rPr>
              <a:t>2017</a:t>
            </a:r>
            <a:r>
              <a:rPr lang="zh-CN" altLang="en-US" sz="1200" dirty="0">
                <a:latin typeface="微软雅黑" panose="020B0503020204020204" pitchFamily="34" charset="-122"/>
                <a:ea typeface="微软雅黑" panose="020B0503020204020204" pitchFamily="34" charset="-122"/>
              </a:rPr>
              <a:t>年</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天津分公司成立</a:t>
            </a:r>
            <a:endParaRPr lang="zh-CN" altLang="en-US" sz="1200" dirty="0">
              <a:latin typeface="微软雅黑" panose="020B0503020204020204" pitchFamily="34" charset="-122"/>
              <a:ea typeface="微软雅黑" panose="020B0503020204020204" pitchFamily="34" charset="-122"/>
            </a:endParaRPr>
          </a:p>
        </p:txBody>
      </p:sp>
      <p:sp>
        <p:nvSpPr>
          <p:cNvPr id="2" name="椭圆 11"/>
          <p:cNvSpPr>
            <a:spLocks noChangeArrowheads="1"/>
          </p:cNvSpPr>
          <p:nvPr>
            <p:custDataLst>
              <p:tags r:id="rId1"/>
            </p:custDataLst>
          </p:nvPr>
        </p:nvSpPr>
        <p:spPr bwMode="auto">
          <a:xfrm>
            <a:off x="7533664" y="2640648"/>
            <a:ext cx="166688" cy="166688"/>
          </a:xfrm>
          <a:prstGeom prst="ellipse">
            <a:avLst/>
          </a:prstGeom>
          <a:solidFill>
            <a:schemeClr val="tx2">
              <a:lumMod val="50000"/>
            </a:schemeClr>
          </a:solidFill>
          <a:ln w="9525">
            <a:noFill/>
            <a:round/>
          </a:ln>
        </p:spPr>
        <p:txBody>
          <a:bodyPr lIns="91431" tIns="45716" rIns="91431" bIns="45716" anchor="ctr"/>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文本框 3"/>
          <p:cNvSpPr txBox="1"/>
          <p:nvPr/>
        </p:nvSpPr>
        <p:spPr>
          <a:xfrm>
            <a:off x="7318375" y="2993390"/>
            <a:ext cx="752475" cy="1104265"/>
          </a:xfrm>
          <a:prstGeom prst="rect">
            <a:avLst/>
          </a:prstGeom>
          <a:noFill/>
        </p:spPr>
        <p:txBody>
          <a:bodyPr wrap="square" rtlCol="0">
            <a:noAutofit/>
          </a:bodyPr>
          <a:p>
            <a:pPr algn="ctr">
              <a:buClrTx/>
              <a:buSzTx/>
              <a:buNone/>
            </a:pPr>
            <a:r>
              <a:rPr lang="en-US" altLang="zh-CN" sz="1200" dirty="0">
                <a:latin typeface="微软雅黑" panose="020B0503020204020204" pitchFamily="34" charset="-122"/>
                <a:ea typeface="微软雅黑" panose="020B0503020204020204" pitchFamily="34" charset="-122"/>
              </a:rPr>
              <a:t>2020年</a:t>
            </a:r>
            <a:r>
              <a:rPr lang="zh-CN" altLang="en-US" sz="1200" dirty="0">
                <a:latin typeface="微软雅黑" panose="020B0503020204020204" pitchFamily="34" charset="-122"/>
                <a:ea typeface="微软雅黑" panose="020B0503020204020204" pitchFamily="34" charset="-122"/>
              </a:rPr>
              <a:t>更名为智方设计</a:t>
            </a:r>
            <a:r>
              <a:rPr lang="zh-CN" altLang="en-US" sz="1200" dirty="0">
                <a:latin typeface="微软雅黑" panose="020B0503020204020204" pitchFamily="34" charset="-122"/>
                <a:ea typeface="微软雅黑" panose="020B0503020204020204" pitchFamily="34" charset="-122"/>
              </a:rPr>
              <a:t>股份有限公司</a:t>
            </a:r>
            <a:endParaRPr lang="zh-CN" altLang="en-US" sz="1200" dirty="0">
              <a:latin typeface="微软雅黑" panose="020B0503020204020204" pitchFamily="34" charset="-122"/>
              <a:ea typeface="微软雅黑" panose="020B0503020204020204" pitchFamily="34" charset="-122"/>
            </a:endParaRPr>
          </a:p>
        </p:txBody>
      </p:sp>
      <p:sp>
        <p:nvSpPr>
          <p:cNvPr id="3" name="椭圆 11"/>
          <p:cNvSpPr>
            <a:spLocks noChangeArrowheads="1"/>
          </p:cNvSpPr>
          <p:nvPr>
            <p:custDataLst>
              <p:tags r:id="rId2"/>
            </p:custDataLst>
          </p:nvPr>
        </p:nvSpPr>
        <p:spPr bwMode="auto">
          <a:xfrm>
            <a:off x="8024519" y="2641283"/>
            <a:ext cx="166688" cy="166688"/>
          </a:xfrm>
          <a:prstGeom prst="ellipse">
            <a:avLst/>
          </a:prstGeom>
          <a:solidFill>
            <a:schemeClr val="tx2">
              <a:lumMod val="50000"/>
            </a:schemeClr>
          </a:solidFill>
          <a:ln w="9525">
            <a:noFill/>
            <a:round/>
          </a:ln>
        </p:spPr>
        <p:txBody>
          <a:bodyPr lIns="91431" tIns="45716" rIns="91431" bIns="45716" anchor="ctr"/>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custDataLst>
              <p:tags r:id="rId3"/>
            </p:custDataLst>
          </p:nvPr>
        </p:nvSpPr>
        <p:spPr>
          <a:xfrm>
            <a:off x="7812405" y="1384300"/>
            <a:ext cx="752475" cy="1104265"/>
          </a:xfrm>
          <a:prstGeom prst="rect">
            <a:avLst/>
          </a:prstGeom>
          <a:noFill/>
        </p:spPr>
        <p:txBody>
          <a:bodyPr wrap="square" rtlCol="0">
            <a:noAutofit/>
          </a:bodyPr>
          <a:p>
            <a:pPr algn="ctr">
              <a:buClrTx/>
              <a:buSzTx/>
              <a:buNone/>
            </a:pPr>
            <a:r>
              <a:rPr lang="en-US" altLang="zh-CN" sz="1200" dirty="0">
                <a:latin typeface="微软雅黑" panose="020B0503020204020204" pitchFamily="34" charset="-122"/>
                <a:ea typeface="微软雅黑" panose="020B0503020204020204" pitchFamily="34" charset="-122"/>
              </a:rPr>
              <a:t>2022年西北分公司成立</a:t>
            </a: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p:cBhvr>
                                        <p:cTn id="7" dur="400"/>
                                        <p:tgtEl>
                                          <p:spTgt spid="5"/>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8"/>
                                        </p:tgtEl>
                                        <p:attrNameLst>
                                          <p:attrName>style.visibility</p:attrName>
                                        </p:attrNameLst>
                                      </p:cBhvr>
                                      <p:to>
                                        <p:strVal val="visible"/>
                                      </p:to>
                                    </p:set>
                                    <p:anim calcmode="lin" valueType="num">
                                      <p:cBhvr>
                                        <p:cTn id="10" dur="250" fill="hold"/>
                                        <p:tgtEl>
                                          <p:spTgt spid="8"/>
                                        </p:tgtEl>
                                        <p:attrNameLst>
                                          <p:attrName>ppt_w</p:attrName>
                                        </p:attrNameLst>
                                      </p:cBhvr>
                                      <p:tavLst>
                                        <p:tav tm="0">
                                          <p:val>
                                            <p:fltVal val="0"/>
                                          </p:val>
                                        </p:tav>
                                        <p:tav tm="100000">
                                          <p:val>
                                            <p:strVal val="#ppt_w"/>
                                          </p:val>
                                        </p:tav>
                                      </p:tavLst>
                                    </p:anim>
                                    <p:anim calcmode="lin" valueType="num">
                                      <p:cBhvr>
                                        <p:cTn id="11" dur="250" fill="hold"/>
                                        <p:tgtEl>
                                          <p:spTgt spid="8"/>
                                        </p:tgtEl>
                                        <p:attrNameLst>
                                          <p:attrName>ppt_h</p:attrName>
                                        </p:attrNameLst>
                                      </p:cBhvr>
                                      <p:tavLst>
                                        <p:tav tm="0">
                                          <p:val>
                                            <p:fltVal val="0"/>
                                          </p:val>
                                        </p:tav>
                                        <p:tav tm="100000">
                                          <p:val>
                                            <p:strVal val="#ppt_h"/>
                                          </p:val>
                                        </p:tav>
                                      </p:tavLst>
                                    </p:anim>
                                    <p:animEffect>
                                      <p:cBhvr>
                                        <p:cTn id="12" dur="250"/>
                                        <p:tgtEl>
                                          <p:spTgt spid="8"/>
                                        </p:tgtEl>
                                      </p:cBhvr>
                                    </p:animEffect>
                                  </p:childTnLst>
                                </p:cTn>
                              </p:par>
                              <p:par>
                                <p:cTn id="13" presetID="10" presetClass="entr" presetSubtype="0" fill="hold" grpId="0" nodeType="withEffect">
                                  <p:stCondLst>
                                    <p:cond delay="1250"/>
                                  </p:stCondLst>
                                  <p:childTnLst>
                                    <p:set>
                                      <p:cBhvr>
                                        <p:cTn id="14" dur="1" fill="hold">
                                          <p:stCondLst>
                                            <p:cond delay="0"/>
                                          </p:stCondLst>
                                        </p:cTn>
                                        <p:tgtEl>
                                          <p:spTgt spid="11"/>
                                        </p:tgtEl>
                                        <p:attrNameLst>
                                          <p:attrName>style.visibility</p:attrName>
                                        </p:attrNameLst>
                                      </p:cBhvr>
                                      <p:to>
                                        <p:strVal val="visible"/>
                                      </p:to>
                                    </p:set>
                                    <p:anim calcmode="lin" valueType="num">
                                      <p:cBhvr>
                                        <p:cTn id="15" dur="250" fill="hold"/>
                                        <p:tgtEl>
                                          <p:spTgt spid="11"/>
                                        </p:tgtEl>
                                        <p:attrNameLst>
                                          <p:attrName>ppt_w</p:attrName>
                                        </p:attrNameLst>
                                      </p:cBhvr>
                                      <p:tavLst>
                                        <p:tav tm="0">
                                          <p:val>
                                            <p:fltVal val="0"/>
                                          </p:val>
                                        </p:tav>
                                        <p:tav tm="100000">
                                          <p:val>
                                            <p:strVal val="#ppt_w"/>
                                          </p:val>
                                        </p:tav>
                                      </p:tavLst>
                                    </p:anim>
                                    <p:anim calcmode="lin" valueType="num">
                                      <p:cBhvr>
                                        <p:cTn id="16" dur="250" fill="hold"/>
                                        <p:tgtEl>
                                          <p:spTgt spid="11"/>
                                        </p:tgtEl>
                                        <p:attrNameLst>
                                          <p:attrName>ppt_h</p:attrName>
                                        </p:attrNameLst>
                                      </p:cBhvr>
                                      <p:tavLst>
                                        <p:tav tm="0">
                                          <p:val>
                                            <p:fltVal val="0"/>
                                          </p:val>
                                        </p:tav>
                                        <p:tav tm="100000">
                                          <p:val>
                                            <p:strVal val="#ppt_h"/>
                                          </p:val>
                                        </p:tav>
                                      </p:tavLst>
                                    </p:anim>
                                    <p:animEffect>
                                      <p:cBhvr>
                                        <p:cTn id="17" dur="250"/>
                                        <p:tgtEl>
                                          <p:spTgt spid="11"/>
                                        </p:tgtEl>
                                      </p:cBhvr>
                                    </p:animEffect>
                                  </p:childTnLst>
                                </p:cTn>
                              </p:par>
                              <p:par>
                                <p:cTn id="18" presetID="10" presetClass="entr" presetSubtype="0" fill="hold" grpId="0" nodeType="withEffect">
                                  <p:stCondLst>
                                    <p:cond delay="1250"/>
                                  </p:stCondLst>
                                  <p:childTnLst>
                                    <p:set>
                                      <p:cBhvr>
                                        <p:cTn id="19" dur="1" fill="hold">
                                          <p:stCondLst>
                                            <p:cond delay="0"/>
                                          </p:stCondLst>
                                        </p:cTn>
                                        <p:tgtEl>
                                          <p:spTgt spid="12"/>
                                        </p:tgtEl>
                                        <p:attrNameLst>
                                          <p:attrName>style.visibility</p:attrName>
                                        </p:attrNameLst>
                                      </p:cBhvr>
                                      <p:to>
                                        <p:strVal val="visible"/>
                                      </p:to>
                                    </p:set>
                                    <p:anim calcmode="lin" valueType="num">
                                      <p:cBhvr>
                                        <p:cTn id="20" dur="250" fill="hold"/>
                                        <p:tgtEl>
                                          <p:spTgt spid="12"/>
                                        </p:tgtEl>
                                        <p:attrNameLst>
                                          <p:attrName>ppt_w</p:attrName>
                                        </p:attrNameLst>
                                      </p:cBhvr>
                                      <p:tavLst>
                                        <p:tav tm="0">
                                          <p:val>
                                            <p:fltVal val="0"/>
                                          </p:val>
                                        </p:tav>
                                        <p:tav tm="100000">
                                          <p:val>
                                            <p:strVal val="#ppt_w"/>
                                          </p:val>
                                        </p:tav>
                                      </p:tavLst>
                                    </p:anim>
                                    <p:anim calcmode="lin" valueType="num">
                                      <p:cBhvr>
                                        <p:cTn id="21" dur="250" fill="hold"/>
                                        <p:tgtEl>
                                          <p:spTgt spid="12"/>
                                        </p:tgtEl>
                                        <p:attrNameLst>
                                          <p:attrName>ppt_h</p:attrName>
                                        </p:attrNameLst>
                                      </p:cBhvr>
                                      <p:tavLst>
                                        <p:tav tm="0">
                                          <p:val>
                                            <p:fltVal val="0"/>
                                          </p:val>
                                        </p:tav>
                                        <p:tav tm="100000">
                                          <p:val>
                                            <p:strVal val="#ppt_h"/>
                                          </p:val>
                                        </p:tav>
                                      </p:tavLst>
                                    </p:anim>
                                    <p:animEffect>
                                      <p:cBhvr>
                                        <p:cTn id="22" dur="250"/>
                                        <p:tgtEl>
                                          <p:spTgt spid="12"/>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50" fill="hold"/>
                                        <p:tgtEl>
                                          <p:spTgt spid="13"/>
                                        </p:tgtEl>
                                        <p:attrNameLst>
                                          <p:attrName>ppt_w</p:attrName>
                                        </p:attrNameLst>
                                      </p:cBhvr>
                                      <p:tavLst>
                                        <p:tav tm="0">
                                          <p:val>
                                            <p:fltVal val="0"/>
                                          </p:val>
                                        </p:tav>
                                        <p:tav tm="100000">
                                          <p:val>
                                            <p:strVal val="#ppt_w"/>
                                          </p:val>
                                        </p:tav>
                                      </p:tavLst>
                                    </p:anim>
                                    <p:anim calcmode="lin" valueType="num">
                                      <p:cBhvr>
                                        <p:cTn id="26" dur="250" fill="hold"/>
                                        <p:tgtEl>
                                          <p:spTgt spid="13"/>
                                        </p:tgtEl>
                                        <p:attrNameLst>
                                          <p:attrName>ppt_h</p:attrName>
                                        </p:attrNameLst>
                                      </p:cBhvr>
                                      <p:tavLst>
                                        <p:tav tm="0">
                                          <p:val>
                                            <p:fltVal val="0"/>
                                          </p:val>
                                        </p:tav>
                                        <p:tav tm="100000">
                                          <p:val>
                                            <p:strVal val="#ppt_h"/>
                                          </p:val>
                                        </p:tav>
                                      </p:tavLst>
                                    </p:anim>
                                    <p:animEffect>
                                      <p:cBhvr>
                                        <p:cTn id="27" dur="250"/>
                                        <p:tgtEl>
                                          <p:spTgt spid="13"/>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250" fill="hold"/>
                                        <p:tgtEl>
                                          <p:spTgt spid="14"/>
                                        </p:tgtEl>
                                        <p:attrNameLst>
                                          <p:attrName>ppt_w</p:attrName>
                                        </p:attrNameLst>
                                      </p:cBhvr>
                                      <p:tavLst>
                                        <p:tav tm="0">
                                          <p:val>
                                            <p:fltVal val="0"/>
                                          </p:val>
                                        </p:tav>
                                        <p:tav tm="100000">
                                          <p:val>
                                            <p:strVal val="#ppt_w"/>
                                          </p:val>
                                        </p:tav>
                                      </p:tavLst>
                                    </p:anim>
                                    <p:anim calcmode="lin" valueType="num">
                                      <p:cBhvr>
                                        <p:cTn id="31" dur="250" fill="hold"/>
                                        <p:tgtEl>
                                          <p:spTgt spid="14"/>
                                        </p:tgtEl>
                                        <p:attrNameLst>
                                          <p:attrName>ppt_h</p:attrName>
                                        </p:attrNameLst>
                                      </p:cBhvr>
                                      <p:tavLst>
                                        <p:tav tm="0">
                                          <p:val>
                                            <p:fltVal val="0"/>
                                          </p:val>
                                        </p:tav>
                                        <p:tav tm="100000">
                                          <p:val>
                                            <p:strVal val="#ppt_h"/>
                                          </p:val>
                                        </p:tav>
                                      </p:tavLst>
                                    </p:anim>
                                    <p:animEffect>
                                      <p:cBhvr>
                                        <p:cTn id="32" dur="250"/>
                                        <p:tgtEl>
                                          <p:spTgt spid="14"/>
                                        </p:tgtEl>
                                      </p:cBhvr>
                                    </p:animEffect>
                                  </p:childTnLst>
                                </p:cTn>
                              </p:par>
                              <p:par>
                                <p:cTn id="33" presetID="10" presetClass="entr" presetSubtype="0" fill="hold" grpId="0" nodeType="withEffect">
                                  <p:stCondLst>
                                    <p:cond delay="1250"/>
                                  </p:stCondLst>
                                  <p:childTnLst>
                                    <p:set>
                                      <p:cBhvr>
                                        <p:cTn id="34" dur="1" fill="hold">
                                          <p:stCondLst>
                                            <p:cond delay="0"/>
                                          </p:stCondLst>
                                        </p:cTn>
                                        <p:tgtEl>
                                          <p:spTgt spid="15"/>
                                        </p:tgtEl>
                                        <p:attrNameLst>
                                          <p:attrName>style.visibility</p:attrName>
                                        </p:attrNameLst>
                                      </p:cBhvr>
                                      <p:to>
                                        <p:strVal val="visible"/>
                                      </p:to>
                                    </p:set>
                                    <p:anim calcmode="lin" valueType="num">
                                      <p:cBhvr>
                                        <p:cTn id="35" dur="250" fill="hold"/>
                                        <p:tgtEl>
                                          <p:spTgt spid="15"/>
                                        </p:tgtEl>
                                        <p:attrNameLst>
                                          <p:attrName>ppt_w</p:attrName>
                                        </p:attrNameLst>
                                      </p:cBhvr>
                                      <p:tavLst>
                                        <p:tav tm="0">
                                          <p:val>
                                            <p:fltVal val="0"/>
                                          </p:val>
                                        </p:tav>
                                        <p:tav tm="100000">
                                          <p:val>
                                            <p:strVal val="#ppt_w"/>
                                          </p:val>
                                        </p:tav>
                                      </p:tavLst>
                                    </p:anim>
                                    <p:anim calcmode="lin" valueType="num">
                                      <p:cBhvr>
                                        <p:cTn id="36" dur="250" fill="hold"/>
                                        <p:tgtEl>
                                          <p:spTgt spid="15"/>
                                        </p:tgtEl>
                                        <p:attrNameLst>
                                          <p:attrName>ppt_h</p:attrName>
                                        </p:attrNameLst>
                                      </p:cBhvr>
                                      <p:tavLst>
                                        <p:tav tm="0">
                                          <p:val>
                                            <p:fltVal val="0"/>
                                          </p:val>
                                        </p:tav>
                                        <p:tav tm="100000">
                                          <p:val>
                                            <p:strVal val="#ppt_h"/>
                                          </p:val>
                                        </p:tav>
                                      </p:tavLst>
                                    </p:anim>
                                    <p:animEffect>
                                      <p:cBhvr>
                                        <p:cTn id="37" dur="250"/>
                                        <p:tgtEl>
                                          <p:spTgt spid="15"/>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16"/>
                                        </p:tgtEl>
                                        <p:attrNameLst>
                                          <p:attrName>style.visibility</p:attrName>
                                        </p:attrNameLst>
                                      </p:cBhvr>
                                      <p:to>
                                        <p:strVal val="visible"/>
                                      </p:to>
                                    </p:set>
                                    <p:anim calcmode="lin" valueType="num">
                                      <p:cBhvr>
                                        <p:cTn id="40" dur="250" fill="hold"/>
                                        <p:tgtEl>
                                          <p:spTgt spid="16"/>
                                        </p:tgtEl>
                                        <p:attrNameLst>
                                          <p:attrName>ppt_w</p:attrName>
                                        </p:attrNameLst>
                                      </p:cBhvr>
                                      <p:tavLst>
                                        <p:tav tm="0">
                                          <p:val>
                                            <p:fltVal val="0"/>
                                          </p:val>
                                        </p:tav>
                                        <p:tav tm="100000">
                                          <p:val>
                                            <p:strVal val="#ppt_w"/>
                                          </p:val>
                                        </p:tav>
                                      </p:tavLst>
                                    </p:anim>
                                    <p:anim calcmode="lin" valueType="num">
                                      <p:cBhvr>
                                        <p:cTn id="41" dur="250" fill="hold"/>
                                        <p:tgtEl>
                                          <p:spTgt spid="16"/>
                                        </p:tgtEl>
                                        <p:attrNameLst>
                                          <p:attrName>ppt_h</p:attrName>
                                        </p:attrNameLst>
                                      </p:cBhvr>
                                      <p:tavLst>
                                        <p:tav tm="0">
                                          <p:val>
                                            <p:fltVal val="0"/>
                                          </p:val>
                                        </p:tav>
                                        <p:tav tm="100000">
                                          <p:val>
                                            <p:strVal val="#ppt_h"/>
                                          </p:val>
                                        </p:tav>
                                      </p:tavLst>
                                    </p:anim>
                                    <p:animEffect>
                                      <p:cBhvr>
                                        <p:cTn id="42" dur="250"/>
                                        <p:tgtEl>
                                          <p:spTgt spid="16"/>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27"/>
                                        </p:tgtEl>
                                        <p:attrNameLst>
                                          <p:attrName>style.visibility</p:attrName>
                                        </p:attrNameLst>
                                      </p:cBhvr>
                                      <p:to>
                                        <p:strVal val="visible"/>
                                      </p:to>
                                    </p:set>
                                    <p:anim calcmode="lin" valueType="num">
                                      <p:cBhvr>
                                        <p:cTn id="45" dur="250" fill="hold"/>
                                        <p:tgtEl>
                                          <p:spTgt spid="27"/>
                                        </p:tgtEl>
                                        <p:attrNameLst>
                                          <p:attrName>ppt_w</p:attrName>
                                        </p:attrNameLst>
                                      </p:cBhvr>
                                      <p:tavLst>
                                        <p:tav tm="0">
                                          <p:val>
                                            <p:fltVal val="0"/>
                                          </p:val>
                                        </p:tav>
                                        <p:tav tm="100000">
                                          <p:val>
                                            <p:strVal val="#ppt_w"/>
                                          </p:val>
                                        </p:tav>
                                      </p:tavLst>
                                    </p:anim>
                                    <p:anim calcmode="lin" valueType="num">
                                      <p:cBhvr>
                                        <p:cTn id="46" dur="250" fill="hold"/>
                                        <p:tgtEl>
                                          <p:spTgt spid="27"/>
                                        </p:tgtEl>
                                        <p:attrNameLst>
                                          <p:attrName>ppt_h</p:attrName>
                                        </p:attrNameLst>
                                      </p:cBhvr>
                                      <p:tavLst>
                                        <p:tav tm="0">
                                          <p:val>
                                            <p:fltVal val="0"/>
                                          </p:val>
                                        </p:tav>
                                        <p:tav tm="100000">
                                          <p:val>
                                            <p:strVal val="#ppt_h"/>
                                          </p:val>
                                        </p:tav>
                                      </p:tavLst>
                                    </p:anim>
                                    <p:animEffect>
                                      <p:cBhvr>
                                        <p:cTn id="47" dur="250"/>
                                        <p:tgtEl>
                                          <p:spTgt spid="27"/>
                                        </p:tgtEl>
                                      </p:cBhvr>
                                    </p:animEffect>
                                  </p:childTnLst>
                                </p:cTn>
                              </p:par>
                              <p:par>
                                <p:cTn id="48" presetID="10" presetClass="entr" presetSubtype="0" fill="hold" grpId="0" nodeType="withEffect">
                                  <p:stCondLst>
                                    <p:cond delay="1250"/>
                                  </p:stCondLst>
                                  <p:childTnLst>
                                    <p:set>
                                      <p:cBhvr>
                                        <p:cTn id="49" dur="1" fill="hold">
                                          <p:stCondLst>
                                            <p:cond delay="0"/>
                                          </p:stCondLst>
                                        </p:cTn>
                                        <p:tgtEl>
                                          <p:spTgt spid="34"/>
                                        </p:tgtEl>
                                        <p:attrNameLst>
                                          <p:attrName>style.visibility</p:attrName>
                                        </p:attrNameLst>
                                      </p:cBhvr>
                                      <p:to>
                                        <p:strVal val="visible"/>
                                      </p:to>
                                    </p:set>
                                    <p:anim calcmode="lin" valueType="num">
                                      <p:cBhvr>
                                        <p:cTn id="50" dur="250" fill="hold"/>
                                        <p:tgtEl>
                                          <p:spTgt spid="34"/>
                                        </p:tgtEl>
                                        <p:attrNameLst>
                                          <p:attrName>ppt_w</p:attrName>
                                        </p:attrNameLst>
                                      </p:cBhvr>
                                      <p:tavLst>
                                        <p:tav tm="0">
                                          <p:val>
                                            <p:fltVal val="0"/>
                                          </p:val>
                                        </p:tav>
                                        <p:tav tm="100000">
                                          <p:val>
                                            <p:strVal val="#ppt_w"/>
                                          </p:val>
                                        </p:tav>
                                      </p:tavLst>
                                    </p:anim>
                                    <p:anim calcmode="lin" valueType="num">
                                      <p:cBhvr>
                                        <p:cTn id="51" dur="250" fill="hold"/>
                                        <p:tgtEl>
                                          <p:spTgt spid="34"/>
                                        </p:tgtEl>
                                        <p:attrNameLst>
                                          <p:attrName>ppt_h</p:attrName>
                                        </p:attrNameLst>
                                      </p:cBhvr>
                                      <p:tavLst>
                                        <p:tav tm="0">
                                          <p:val>
                                            <p:fltVal val="0"/>
                                          </p:val>
                                        </p:tav>
                                        <p:tav tm="100000">
                                          <p:val>
                                            <p:strVal val="#ppt_h"/>
                                          </p:val>
                                        </p:tav>
                                      </p:tavLst>
                                    </p:anim>
                                    <p:animEffect>
                                      <p:cBhvr>
                                        <p:cTn id="52" dur="250"/>
                                        <p:tgtEl>
                                          <p:spTgt spid="34"/>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35"/>
                                        </p:tgtEl>
                                        <p:attrNameLst>
                                          <p:attrName>style.visibility</p:attrName>
                                        </p:attrNameLst>
                                      </p:cBhvr>
                                      <p:to>
                                        <p:strVal val="visible"/>
                                      </p:to>
                                    </p:set>
                                    <p:anim calcmode="lin" valueType="num">
                                      <p:cBhvr>
                                        <p:cTn id="55" dur="250" fill="hold"/>
                                        <p:tgtEl>
                                          <p:spTgt spid="35"/>
                                        </p:tgtEl>
                                        <p:attrNameLst>
                                          <p:attrName>ppt_w</p:attrName>
                                        </p:attrNameLst>
                                      </p:cBhvr>
                                      <p:tavLst>
                                        <p:tav tm="0">
                                          <p:val>
                                            <p:fltVal val="0"/>
                                          </p:val>
                                        </p:tav>
                                        <p:tav tm="100000">
                                          <p:val>
                                            <p:strVal val="#ppt_w"/>
                                          </p:val>
                                        </p:tav>
                                      </p:tavLst>
                                    </p:anim>
                                    <p:anim calcmode="lin" valueType="num">
                                      <p:cBhvr>
                                        <p:cTn id="56" dur="250" fill="hold"/>
                                        <p:tgtEl>
                                          <p:spTgt spid="35"/>
                                        </p:tgtEl>
                                        <p:attrNameLst>
                                          <p:attrName>ppt_h</p:attrName>
                                        </p:attrNameLst>
                                      </p:cBhvr>
                                      <p:tavLst>
                                        <p:tav tm="0">
                                          <p:val>
                                            <p:fltVal val="0"/>
                                          </p:val>
                                        </p:tav>
                                        <p:tav tm="100000">
                                          <p:val>
                                            <p:strVal val="#ppt_h"/>
                                          </p:val>
                                        </p:tav>
                                      </p:tavLst>
                                    </p:anim>
                                    <p:animEffect>
                                      <p:cBhvr>
                                        <p:cTn id="57" dur="250"/>
                                        <p:tgtEl>
                                          <p:spTgt spid="35"/>
                                        </p:tgtEl>
                                      </p:cBhvr>
                                    </p:animEffect>
                                  </p:childTnLst>
                                </p:cTn>
                              </p:par>
                              <p:par>
                                <p:cTn id="58" presetID="10" presetClass="entr" presetSubtype="0" fill="hold" grpId="0" nodeType="withEffect">
                                  <p:stCondLst>
                                    <p:cond delay="1250"/>
                                  </p:stCondLst>
                                  <p:childTnLst>
                                    <p:set>
                                      <p:cBhvr>
                                        <p:cTn id="59" dur="1" fill="hold">
                                          <p:stCondLst>
                                            <p:cond delay="0"/>
                                          </p:stCondLst>
                                        </p:cTn>
                                        <p:tgtEl>
                                          <p:spTgt spid="36"/>
                                        </p:tgtEl>
                                        <p:attrNameLst>
                                          <p:attrName>style.visibility</p:attrName>
                                        </p:attrNameLst>
                                      </p:cBhvr>
                                      <p:to>
                                        <p:strVal val="visible"/>
                                      </p:to>
                                    </p:set>
                                    <p:anim calcmode="lin" valueType="num">
                                      <p:cBhvr>
                                        <p:cTn id="60" dur="250" fill="hold"/>
                                        <p:tgtEl>
                                          <p:spTgt spid="36"/>
                                        </p:tgtEl>
                                        <p:attrNameLst>
                                          <p:attrName>ppt_w</p:attrName>
                                        </p:attrNameLst>
                                      </p:cBhvr>
                                      <p:tavLst>
                                        <p:tav tm="0">
                                          <p:val>
                                            <p:fltVal val="0"/>
                                          </p:val>
                                        </p:tav>
                                        <p:tav tm="100000">
                                          <p:val>
                                            <p:strVal val="#ppt_w"/>
                                          </p:val>
                                        </p:tav>
                                      </p:tavLst>
                                    </p:anim>
                                    <p:anim calcmode="lin" valueType="num">
                                      <p:cBhvr>
                                        <p:cTn id="61" dur="250" fill="hold"/>
                                        <p:tgtEl>
                                          <p:spTgt spid="36"/>
                                        </p:tgtEl>
                                        <p:attrNameLst>
                                          <p:attrName>ppt_h</p:attrName>
                                        </p:attrNameLst>
                                      </p:cBhvr>
                                      <p:tavLst>
                                        <p:tav tm="0">
                                          <p:val>
                                            <p:fltVal val="0"/>
                                          </p:val>
                                        </p:tav>
                                        <p:tav tm="100000">
                                          <p:val>
                                            <p:strVal val="#ppt_h"/>
                                          </p:val>
                                        </p:tav>
                                      </p:tavLst>
                                    </p:anim>
                                    <p:animEffect>
                                      <p:cBhvr>
                                        <p:cTn id="62" dur="250"/>
                                        <p:tgtEl>
                                          <p:spTgt spid="36"/>
                                        </p:tgtEl>
                                      </p:cBhvr>
                                    </p:animEffect>
                                  </p:childTnLst>
                                </p:cTn>
                              </p:par>
                              <p:par>
                                <p:cTn id="63" presetID="10" presetClass="entr" presetSubtype="0" fill="hold" grpId="0" nodeType="withEffect">
                                  <p:stCondLst>
                                    <p:cond delay="1250"/>
                                  </p:stCondLst>
                                  <p:childTnLst>
                                    <p:set>
                                      <p:cBhvr>
                                        <p:cTn id="64" dur="1" fill="hold">
                                          <p:stCondLst>
                                            <p:cond delay="0"/>
                                          </p:stCondLst>
                                        </p:cTn>
                                        <p:tgtEl>
                                          <p:spTgt spid="39"/>
                                        </p:tgtEl>
                                        <p:attrNameLst>
                                          <p:attrName>style.visibility</p:attrName>
                                        </p:attrNameLst>
                                      </p:cBhvr>
                                      <p:to>
                                        <p:strVal val="visible"/>
                                      </p:to>
                                    </p:set>
                                    <p:anim calcmode="lin" valueType="num">
                                      <p:cBhvr>
                                        <p:cTn id="65" dur="250" fill="hold"/>
                                        <p:tgtEl>
                                          <p:spTgt spid="39"/>
                                        </p:tgtEl>
                                        <p:attrNameLst>
                                          <p:attrName>ppt_w</p:attrName>
                                        </p:attrNameLst>
                                      </p:cBhvr>
                                      <p:tavLst>
                                        <p:tav tm="0">
                                          <p:val>
                                            <p:fltVal val="0"/>
                                          </p:val>
                                        </p:tav>
                                        <p:tav tm="100000">
                                          <p:val>
                                            <p:strVal val="#ppt_w"/>
                                          </p:val>
                                        </p:tav>
                                      </p:tavLst>
                                    </p:anim>
                                    <p:anim calcmode="lin" valueType="num">
                                      <p:cBhvr>
                                        <p:cTn id="66" dur="250" fill="hold"/>
                                        <p:tgtEl>
                                          <p:spTgt spid="39"/>
                                        </p:tgtEl>
                                        <p:attrNameLst>
                                          <p:attrName>ppt_h</p:attrName>
                                        </p:attrNameLst>
                                      </p:cBhvr>
                                      <p:tavLst>
                                        <p:tav tm="0">
                                          <p:val>
                                            <p:fltVal val="0"/>
                                          </p:val>
                                        </p:tav>
                                        <p:tav tm="100000">
                                          <p:val>
                                            <p:strVal val="#ppt_h"/>
                                          </p:val>
                                        </p:tav>
                                      </p:tavLst>
                                    </p:anim>
                                    <p:animEffect>
                                      <p:cBhvr>
                                        <p:cTn id="67" dur="250"/>
                                        <p:tgtEl>
                                          <p:spTgt spid="39"/>
                                        </p:tgtEl>
                                      </p:cBhvr>
                                    </p:animEffect>
                                  </p:childTnLst>
                                </p:cTn>
                              </p:par>
                              <p:par>
                                <p:cTn id="68" presetID="10" presetClass="entr" presetSubtype="0" fill="hold" grpId="0" nodeType="withEffect">
                                  <p:stCondLst>
                                    <p:cond delay="1250"/>
                                  </p:stCondLst>
                                  <p:childTnLst>
                                    <p:set>
                                      <p:cBhvr>
                                        <p:cTn id="69" dur="1" fill="hold">
                                          <p:stCondLst>
                                            <p:cond delay="0"/>
                                          </p:stCondLst>
                                        </p:cTn>
                                        <p:tgtEl>
                                          <p:spTgt spid="2"/>
                                        </p:tgtEl>
                                        <p:attrNameLst>
                                          <p:attrName>style.visibility</p:attrName>
                                        </p:attrNameLst>
                                      </p:cBhvr>
                                      <p:to>
                                        <p:strVal val="visible"/>
                                      </p:to>
                                    </p:set>
                                    <p:anim calcmode="lin" valueType="num">
                                      <p:cBhvr>
                                        <p:cTn id="70" dur="250" fill="hold"/>
                                        <p:tgtEl>
                                          <p:spTgt spid="2"/>
                                        </p:tgtEl>
                                        <p:attrNameLst>
                                          <p:attrName>ppt_w</p:attrName>
                                        </p:attrNameLst>
                                      </p:cBhvr>
                                      <p:tavLst>
                                        <p:tav tm="0">
                                          <p:val>
                                            <p:fltVal val="0"/>
                                          </p:val>
                                        </p:tav>
                                        <p:tav tm="100000">
                                          <p:val>
                                            <p:strVal val="#ppt_w"/>
                                          </p:val>
                                        </p:tav>
                                      </p:tavLst>
                                    </p:anim>
                                    <p:anim calcmode="lin" valueType="num">
                                      <p:cBhvr>
                                        <p:cTn id="71" dur="250" fill="hold"/>
                                        <p:tgtEl>
                                          <p:spTgt spid="2"/>
                                        </p:tgtEl>
                                        <p:attrNameLst>
                                          <p:attrName>ppt_h</p:attrName>
                                        </p:attrNameLst>
                                      </p:cBhvr>
                                      <p:tavLst>
                                        <p:tav tm="0">
                                          <p:val>
                                            <p:fltVal val="0"/>
                                          </p:val>
                                        </p:tav>
                                        <p:tav tm="100000">
                                          <p:val>
                                            <p:strVal val="#ppt_h"/>
                                          </p:val>
                                        </p:tav>
                                      </p:tavLst>
                                    </p:anim>
                                    <p:animEffect>
                                      <p:cBhvr>
                                        <p:cTn id="72" dur="250"/>
                                        <p:tgtEl>
                                          <p:spTgt spid="2"/>
                                        </p:tgtEl>
                                      </p:cBhvr>
                                    </p:animEffect>
                                  </p:childTnLst>
                                </p:cTn>
                              </p:par>
                              <p:par>
                                <p:cTn id="73" presetID="10" presetClass="entr" presetSubtype="0" fill="hold" grpId="0" nodeType="withEffect">
                                  <p:stCondLst>
                                    <p:cond delay="1250"/>
                                  </p:stCondLst>
                                  <p:childTnLst>
                                    <p:set>
                                      <p:cBhvr>
                                        <p:cTn id="74" dur="1" fill="hold">
                                          <p:stCondLst>
                                            <p:cond delay="0"/>
                                          </p:stCondLst>
                                        </p:cTn>
                                        <p:tgtEl>
                                          <p:spTgt spid="3"/>
                                        </p:tgtEl>
                                        <p:attrNameLst>
                                          <p:attrName>style.visibility</p:attrName>
                                        </p:attrNameLst>
                                      </p:cBhvr>
                                      <p:to>
                                        <p:strVal val="visible"/>
                                      </p:to>
                                    </p:set>
                                    <p:anim calcmode="lin" valueType="num">
                                      <p:cBhvr>
                                        <p:cTn id="75" dur="250" fill="hold"/>
                                        <p:tgtEl>
                                          <p:spTgt spid="3"/>
                                        </p:tgtEl>
                                        <p:attrNameLst>
                                          <p:attrName>ppt_w</p:attrName>
                                        </p:attrNameLst>
                                      </p:cBhvr>
                                      <p:tavLst>
                                        <p:tav tm="0">
                                          <p:val>
                                            <p:fltVal val="0"/>
                                          </p:val>
                                        </p:tav>
                                        <p:tav tm="100000">
                                          <p:val>
                                            <p:strVal val="#ppt_w"/>
                                          </p:val>
                                        </p:tav>
                                      </p:tavLst>
                                    </p:anim>
                                    <p:anim calcmode="lin" valueType="num">
                                      <p:cBhvr>
                                        <p:cTn id="76" dur="250" fill="hold"/>
                                        <p:tgtEl>
                                          <p:spTgt spid="3"/>
                                        </p:tgtEl>
                                        <p:attrNameLst>
                                          <p:attrName>ppt_h</p:attrName>
                                        </p:attrNameLst>
                                      </p:cBhvr>
                                      <p:tavLst>
                                        <p:tav tm="0">
                                          <p:val>
                                            <p:fltVal val="0"/>
                                          </p:val>
                                        </p:tav>
                                        <p:tav tm="100000">
                                          <p:val>
                                            <p:strVal val="#ppt_h"/>
                                          </p:val>
                                        </p:tav>
                                      </p:tavLst>
                                    </p:anim>
                                    <p:animEffect>
                                      <p:cBhvr>
                                        <p:cTn id="7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8" grpId="0" bldLvl="0" animBg="1" autoUpdateAnimBg="0"/>
      <p:bldP spid="11" grpId="0" bldLvl="0" animBg="1" autoUpdateAnimBg="0"/>
      <p:bldP spid="12" grpId="0" bldLvl="0" animBg="1" autoUpdateAnimBg="0"/>
      <p:bldP spid="13" grpId="0" bldLvl="0" animBg="1" autoUpdateAnimBg="0"/>
      <p:bldP spid="14" grpId="0" bldLvl="0" animBg="1" autoUpdateAnimBg="0"/>
      <p:bldP spid="15" grpId="0" bldLvl="0" animBg="1" autoUpdateAnimBg="0"/>
      <p:bldP spid="16" grpId="0" bldLvl="0" animBg="1" autoUpdateAnimBg="0"/>
      <p:bldP spid="27" grpId="0" bldLvl="0" animBg="1" autoUpdateAnimBg="0"/>
      <p:bldP spid="34" grpId="0" bldLvl="0" animBg="1" autoUpdateAnimBg="0"/>
      <p:bldP spid="35" grpId="0" bldLvl="0" animBg="1" autoUpdateAnimBg="0"/>
      <p:bldP spid="36" grpId="0" bldLvl="0" animBg="1" autoUpdateAnimBg="0"/>
      <p:bldP spid="39" grpId="0" bldLvl="0" animBg="1" autoUpdateAnimBg="0"/>
      <p:bldP spid="2" grpId="0" bldLvl="0" animBg="1" autoUpdateAnimBg="0"/>
      <p:bldP spid="3"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14414" y="642924"/>
            <a:ext cx="1569660"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三、公司战略</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1142976" y="1071552"/>
            <a:ext cx="7358114" cy="3415030"/>
          </a:xfrm>
          <a:prstGeom prst="rect">
            <a:avLst/>
          </a:prstGeom>
        </p:spPr>
        <p:txBody>
          <a:bodyPr wrap="square">
            <a:spAutoFit/>
          </a:bodyPr>
          <a:lstStyle/>
          <a:p>
            <a:pPr>
              <a:lnSpc>
                <a:spcPct val="120000"/>
              </a:lnSpc>
            </a:pPr>
            <a:r>
              <a:rPr lang="en-US" altLang="zh-CN" sz="1500" dirty="0">
                <a:latin typeface="微软雅黑" panose="020B0503020204020204" pitchFamily="34" charset="-122"/>
                <a:ea typeface="微软雅黑" panose="020B0503020204020204" pitchFamily="34" charset="-122"/>
              </a:rPr>
              <a:t>      </a:t>
            </a:r>
            <a:r>
              <a:rPr lang="zh-CN" altLang="zh-CN" sz="1500" dirty="0">
                <a:latin typeface="微软雅黑" panose="020B0503020204020204" pitchFamily="34" charset="-122"/>
                <a:ea typeface="微软雅黑" panose="020B0503020204020204" pitchFamily="34" charset="-122"/>
              </a:rPr>
              <a:t>智方设计</a:t>
            </a:r>
            <a:r>
              <a:rPr lang="zh-CN" altLang="zh-CN" sz="1500" dirty="0">
                <a:latin typeface="微软雅黑" panose="020B0503020204020204" pitchFamily="34" charset="-122"/>
                <a:ea typeface="微软雅黑" panose="020B0503020204020204" pitchFamily="34" charset="-122"/>
              </a:rPr>
              <a:t>股份有限公司奉行“追求卓越、奉献社会”的企业价值观，信守“精心设计、以人为本；科学管理、顾客满意”的管理方针，在为国家电力事业的发展不断做出贡献的过程中，形成了“守信用、求实效、讲奉献”的企业精神。智方设计公司坚持以成就顾客、服务社会为己任，以经济效益为中心，不断提升企业核心竞争力，提升员工综合素质，造就了一支富于创造、勇于拼搏、能打硬仗的职工队伍，不断创新企业运营体制，持续改进经营管理机制，稳步提升精细化管理水平，正在建立建全以设计为龙头，集设计、采购、施工、试运行服务为一体，功能齐全、管理规范的电力工程公司管理体系。</a:t>
            </a:r>
            <a:endParaRPr lang="zh-CN" altLang="zh-CN" sz="1500" dirty="0">
              <a:latin typeface="微软雅黑" panose="020B0503020204020204" pitchFamily="34" charset="-122"/>
              <a:ea typeface="微软雅黑" panose="020B0503020204020204" pitchFamily="34" charset="-122"/>
            </a:endParaRPr>
          </a:p>
          <a:p>
            <a:pPr>
              <a:lnSpc>
                <a:spcPct val="120000"/>
              </a:lnSpc>
            </a:pPr>
            <a:r>
              <a:rPr lang="en-US" altLang="zh-CN" sz="1500" dirty="0">
                <a:latin typeface="微软雅黑" panose="020B0503020204020204" pitchFamily="34" charset="-122"/>
                <a:ea typeface="微软雅黑" panose="020B0503020204020204" pitchFamily="34" charset="-122"/>
              </a:rPr>
              <a:t>      </a:t>
            </a:r>
            <a:r>
              <a:rPr lang="zh-CN" altLang="zh-CN" sz="1500" dirty="0">
                <a:latin typeface="微软雅黑" panose="020B0503020204020204" pitchFamily="34" charset="-122"/>
                <a:ea typeface="微软雅黑" panose="020B0503020204020204" pitchFamily="34" charset="-122"/>
              </a:rPr>
              <a:t>展望未来，朝气蓬勃、锐意进取的智方设计，将继续秉承“以人为本，和谐发展”的核心价值观，发扬“技术创新，优质服务”的企业精神，以人才与队伍建设为资源，以创新为动力，以顾客满意为目标，不断完善自我，竭诚为社会各界提供全方位的优质服务，坚定不移地向着工程公司的战略目标不断奋进！</a:t>
            </a:r>
            <a:endParaRPr lang="en-US" altLang="zh-CN" sz="1500" dirty="0">
              <a:latin typeface="微软雅黑" panose="020B0503020204020204" pitchFamily="34" charset="-122"/>
              <a:ea typeface="微软雅黑" panose="020B0503020204020204" pitchFamily="34" charset="-122"/>
            </a:endParaRPr>
          </a:p>
        </p:txBody>
      </p:sp>
      <p:pic>
        <p:nvPicPr>
          <p:cNvPr id="4" name="图片 3" descr="未标题-2.png"/>
          <p:cNvPicPr>
            <a:picLocks noChangeAspect="1"/>
          </p:cNvPicPr>
          <p:nvPr/>
        </p:nvPicPr>
        <p:blipFill>
          <a:blip r:embed="rId1" cstate="print"/>
          <a:stretch>
            <a:fillRect/>
          </a:stretch>
        </p:blipFill>
        <p:spPr>
          <a:xfrm>
            <a:off x="0" y="3941346"/>
            <a:ext cx="1214446" cy="1202154"/>
          </a:xfrm>
          <a:prstGeom prst="rect">
            <a:avLst/>
          </a:prstGeom>
        </p:spPr>
      </p:pic>
      <p:sp>
        <p:nvSpPr>
          <p:cNvPr id="6" name="TextBox 5"/>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222211.jpg"/>
          <p:cNvPicPr>
            <a:picLocks noChangeAspect="1"/>
          </p:cNvPicPr>
          <p:nvPr/>
        </p:nvPicPr>
        <p:blipFill>
          <a:blip r:embed="rId1" cstate="print"/>
          <a:stretch>
            <a:fillRect/>
          </a:stretch>
        </p:blipFill>
        <p:spPr>
          <a:xfrm>
            <a:off x="0" y="0"/>
            <a:ext cx="9144000" cy="5143500"/>
          </a:xfrm>
          <a:prstGeom prst="rect">
            <a:avLst/>
          </a:prstGeom>
        </p:spPr>
      </p:pic>
      <p:sp>
        <p:nvSpPr>
          <p:cNvPr id="6" name="TextBox 5"/>
          <p:cNvSpPr txBox="1"/>
          <p:nvPr/>
        </p:nvSpPr>
        <p:spPr>
          <a:xfrm>
            <a:off x="1357290" y="1285866"/>
            <a:ext cx="7000924" cy="3290570"/>
          </a:xfrm>
          <a:prstGeom prst="rect">
            <a:avLst/>
          </a:prstGeom>
          <a:noFill/>
        </p:spPr>
        <p:txBody>
          <a:bodyPr wrap="square" rtlCol="0">
            <a:spAutoFit/>
          </a:bodyPr>
          <a:lstStyle/>
          <a:p>
            <a:pPr>
              <a:lnSpc>
                <a:spcPct val="130000"/>
              </a:lnSpc>
            </a:pPr>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智方设计</a:t>
            </a:r>
            <a:r>
              <a:rPr lang="zh-CN" altLang="zh-CN" sz="1600" dirty="0">
                <a:latin typeface="微软雅黑" panose="020B0503020204020204" pitchFamily="34" charset="-122"/>
                <a:ea typeface="微软雅黑" panose="020B0503020204020204" pitchFamily="34" charset="-122"/>
              </a:rPr>
              <a:t>股份有限公司秉承中华民族优秀的传统文化，以“智圆行方”为企业精神精髓，即以“智虑圆熟，行为方正”为一切企业行为指导方针，并在公司管理、市场开拓、客户服务和社会责任等诸多方面延伸。在公司内部，我们追求管理严谨，审慎决策。企业的一切行为合法合规，对待客户提供优质服务并勇于承担应有的社会责任。</a:t>
            </a:r>
            <a:endParaRPr lang="en-US" altLang="zh-CN" sz="1600" dirty="0">
              <a:latin typeface="微软雅黑" panose="020B0503020204020204" pitchFamily="34" charset="-122"/>
              <a:ea typeface="微软雅黑" panose="020B0503020204020204" pitchFamily="34" charset="-122"/>
            </a:endParaRPr>
          </a:p>
          <a:p>
            <a:pPr>
              <a:lnSpc>
                <a:spcPct val="130000"/>
              </a:lnSpc>
            </a:pPr>
            <a:r>
              <a:rPr lang="en-US" altLang="zh-CN" sz="1600" dirty="0">
                <a:latin typeface="微软雅黑" panose="020B0503020204020204" pitchFamily="34" charset="-122"/>
                <a:ea typeface="微软雅黑" panose="020B0503020204020204" pitchFamily="34" charset="-122"/>
              </a:rPr>
              <a:t>    2012</a:t>
            </a:r>
            <a:r>
              <a:rPr lang="zh-CN" altLang="zh-CN" sz="1600" dirty="0">
                <a:latin typeface="微软雅黑" panose="020B0503020204020204" pitchFamily="34" charset="-122"/>
                <a:ea typeface="微软雅黑" panose="020B0503020204020204" pitchFamily="34" charset="-122"/>
              </a:rPr>
              <a:t>年起，公司通过创新，推出了“家庭和谐计划”。企业主动分担了员工对于家庭的赡养压力，同时也提醒督促了员工对于家庭所应担负的赡养义务。此举弘扬了正气，表现了社会担当。在员工倍感温暖的同时，也使员工的家庭感受到了公司切实的关怀。此举深受广大员工、家人，以及社会的广泛好评。</a:t>
            </a:r>
            <a:endParaRPr lang="zh-CN" altLang="zh-CN" sz="1600" dirty="0">
              <a:latin typeface="微软雅黑" panose="020B0503020204020204" pitchFamily="34" charset="-122"/>
              <a:ea typeface="微软雅黑" panose="020B0503020204020204" pitchFamily="34" charset="-122"/>
            </a:endParaRPr>
          </a:p>
        </p:txBody>
      </p:sp>
      <p:sp>
        <p:nvSpPr>
          <p:cNvPr id="7" name="矩形 6"/>
          <p:cNvSpPr/>
          <p:nvPr/>
        </p:nvSpPr>
        <p:spPr>
          <a:xfrm>
            <a:off x="1285852" y="785800"/>
            <a:ext cx="1569660"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四、公司文化</a:t>
            </a:r>
            <a:endParaRPr lang="zh-CN" altLang="en-US" dirty="0">
              <a:latin typeface="微软雅黑" panose="020B0503020204020204" pitchFamily="34" charset="-122"/>
              <a:ea typeface="微软雅黑" panose="020B0503020204020204" pitchFamily="34" charset="-122"/>
            </a:endParaRPr>
          </a:p>
        </p:txBody>
      </p:sp>
      <p:sp>
        <p:nvSpPr>
          <p:cNvPr id="9" name="TextBox 8"/>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222211.jpg"/>
          <p:cNvPicPr>
            <a:picLocks noChangeAspect="1"/>
          </p:cNvPicPr>
          <p:nvPr/>
        </p:nvPicPr>
        <p:blipFill>
          <a:blip r:embed="rId1" cstate="print"/>
          <a:stretch>
            <a:fillRect/>
          </a:stretch>
        </p:blipFill>
        <p:spPr>
          <a:xfrm>
            <a:off x="0" y="0"/>
            <a:ext cx="9144000" cy="5143500"/>
          </a:xfrm>
          <a:prstGeom prst="rect">
            <a:avLst/>
          </a:prstGeom>
        </p:spPr>
      </p:pic>
      <p:sp>
        <p:nvSpPr>
          <p:cNvPr id="6" name="TextBox 5"/>
          <p:cNvSpPr txBox="1"/>
          <p:nvPr/>
        </p:nvSpPr>
        <p:spPr>
          <a:xfrm>
            <a:off x="1142976" y="774647"/>
            <a:ext cx="6858048" cy="1661609"/>
          </a:xfrm>
          <a:prstGeom prst="rect">
            <a:avLst/>
          </a:prstGeom>
          <a:noFill/>
        </p:spPr>
        <p:txBody>
          <a:bodyPr wrap="square" rtlCol="0">
            <a:spAutoFit/>
          </a:bodyPr>
          <a:lstStyle/>
          <a:p>
            <a:pPr>
              <a:lnSpc>
                <a:spcPct val="130000"/>
              </a:lnSpc>
            </a:pPr>
            <a:r>
              <a:rPr lang="en-US" altLang="zh-CN" sz="1600" dirty="0">
                <a:latin typeface="仿宋_GB2312" pitchFamily="49" charset="-122"/>
                <a:ea typeface="仿宋_GB2312" pitchFamily="49" charset="-122"/>
              </a:rPr>
              <a:t>    </a:t>
            </a:r>
            <a:r>
              <a:rPr lang="zh-CN" altLang="zh-CN" sz="1600" dirty="0">
                <a:latin typeface="仿宋_GB2312" pitchFamily="49" charset="-122"/>
                <a:ea typeface="仿宋_GB2312" pitchFamily="49" charset="-122"/>
              </a:rPr>
              <a:t>为推进公司的业务全面开展，更好地引导新入职员工熟悉业务，提高素质，造就一批道德意识强、业务技术水平高、工作作风好的人才队伍，根据公司的指导意见，结合公司实际，</a:t>
            </a:r>
            <a:r>
              <a:rPr lang="zh-CN" altLang="en-US" sz="1600" dirty="0">
                <a:latin typeface="仿宋_GB2312" pitchFamily="49" charset="-122"/>
                <a:ea typeface="仿宋_GB2312" pitchFamily="49" charset="-122"/>
              </a:rPr>
              <a:t>推行</a:t>
            </a:r>
            <a:r>
              <a:rPr lang="zh-CN" altLang="zh-CN" sz="1600" dirty="0">
                <a:latin typeface="仿宋_GB2312" pitchFamily="49" charset="-122"/>
                <a:ea typeface="仿宋_GB2312" pitchFamily="49" charset="-122"/>
              </a:rPr>
              <a:t>了《公司师带徒管理办法》</a:t>
            </a:r>
            <a:r>
              <a:rPr lang="zh-CN" altLang="en-US" sz="1600" dirty="0">
                <a:latin typeface="仿宋_GB2312" pitchFamily="49" charset="-122"/>
                <a:ea typeface="仿宋_GB2312" pitchFamily="49" charset="-122"/>
              </a:rPr>
              <a:t>。</a:t>
            </a:r>
            <a:endParaRPr lang="en-US" altLang="zh-CN" sz="1600" dirty="0">
              <a:latin typeface="仿宋_GB2312" pitchFamily="49" charset="-122"/>
              <a:ea typeface="仿宋_GB2312" pitchFamily="49" charset="-122"/>
            </a:endParaRPr>
          </a:p>
          <a:p>
            <a:pPr>
              <a:lnSpc>
                <a:spcPct val="130000"/>
              </a:lnSpc>
            </a:pPr>
            <a:r>
              <a:rPr lang="en-US" altLang="zh-CN" sz="1600" dirty="0">
                <a:latin typeface="仿宋_GB2312" pitchFamily="49" charset="-122"/>
                <a:ea typeface="仿宋_GB2312" pitchFamily="49" charset="-122"/>
              </a:rPr>
              <a:t>    </a:t>
            </a:r>
            <a:r>
              <a:rPr lang="zh-CN" altLang="en-US" sz="1600" dirty="0">
                <a:latin typeface="仿宋_GB2312" pitchFamily="49" charset="-122"/>
                <a:ea typeface="仿宋_GB2312" pitchFamily="49" charset="-122"/>
              </a:rPr>
              <a:t>公司积极协助各大高校帮助实习期学生进行实习，对学生未来能更顺利的走向工作岗位做出了贡献。</a:t>
            </a:r>
            <a:endParaRPr lang="en-US" altLang="zh-CN" sz="1600" dirty="0">
              <a:latin typeface="仿宋_GB2312" pitchFamily="49" charset="-122"/>
              <a:ea typeface="仿宋_GB2312" pitchFamily="49" charset="-122"/>
            </a:endParaRPr>
          </a:p>
        </p:txBody>
      </p:sp>
      <p:sp>
        <p:nvSpPr>
          <p:cNvPr id="9" name="TextBox 8"/>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仿宋_GB2312" pitchFamily="49" charset="-122"/>
                <a:ea typeface="仿宋_GB2312" pitchFamily="49" charset="-122"/>
              </a:rPr>
              <a:t>          </a:t>
            </a:r>
            <a:r>
              <a:rPr lang="zh-CN" altLang="en-US" sz="1200" b="1" dirty="0">
                <a:latin typeface="仿宋_GB2312" pitchFamily="49" charset="-122"/>
                <a:ea typeface="仿宋_GB2312" pitchFamily="49" charset="-122"/>
              </a:rPr>
              <a:t>智方设计</a:t>
            </a:r>
            <a:r>
              <a:rPr lang="zh-CN" altLang="en-US" sz="1200" b="1" dirty="0">
                <a:latin typeface="仿宋_GB2312" pitchFamily="49" charset="-122"/>
                <a:ea typeface="仿宋_GB2312" pitchFamily="49" charset="-122"/>
              </a:rPr>
              <a:t>股份有限公司</a:t>
            </a:r>
            <a:endParaRPr lang="zh-CN" altLang="en-US" sz="1200" b="1" dirty="0">
              <a:latin typeface="仿宋_GB2312" pitchFamily="49" charset="-122"/>
              <a:ea typeface="仿宋_GB2312" pitchFamily="49" charset="-122"/>
            </a:endParaRPr>
          </a:p>
        </p:txBody>
      </p:sp>
      <p:pic>
        <p:nvPicPr>
          <p:cNvPr id="8" name="图片 7" descr="1.png"/>
          <p:cNvPicPr>
            <a:picLocks noChangeAspect="1"/>
          </p:cNvPicPr>
          <p:nvPr/>
        </p:nvPicPr>
        <p:blipFill>
          <a:blip r:embed="rId2" cstate="print"/>
          <a:stretch>
            <a:fillRect/>
          </a:stretch>
        </p:blipFill>
        <p:spPr>
          <a:xfrm>
            <a:off x="4572000" y="2436256"/>
            <a:ext cx="3174990" cy="2000264"/>
          </a:xfrm>
          <a:prstGeom prst="rect">
            <a:avLst/>
          </a:prstGeom>
        </p:spPr>
      </p:pic>
      <p:pic>
        <p:nvPicPr>
          <p:cNvPr id="10" name="图片 9" descr="QQ图片20160818092258.jpg"/>
          <p:cNvPicPr>
            <a:picLocks noChangeAspect="1"/>
          </p:cNvPicPr>
          <p:nvPr/>
        </p:nvPicPr>
        <p:blipFill>
          <a:blip r:embed="rId3" cstate="print"/>
          <a:stretch>
            <a:fillRect/>
          </a:stretch>
        </p:blipFill>
        <p:spPr>
          <a:xfrm>
            <a:off x="1479589" y="2428874"/>
            <a:ext cx="2000264" cy="19992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2200" y="4572015"/>
            <a:ext cx="2714644" cy="275590"/>
          </a:xfrm>
          <a:prstGeom prst="rect">
            <a:avLst/>
          </a:prstGeom>
          <a:noFill/>
        </p:spPr>
        <p:txBody>
          <a:bodyPr wrap="square" rtlCol="0">
            <a:spAutoFit/>
          </a:bodyPr>
          <a:lstStyle/>
          <a:p>
            <a:r>
              <a:rPr lang="zh-CN" altLang="en-US" sz="1200" b="1" dirty="0">
                <a:solidFill>
                  <a:srgbClr val="0099CC"/>
                </a:solidFill>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智方设计</a:t>
            </a:r>
            <a:r>
              <a:rPr lang="zh-CN" altLang="en-US" sz="1200" b="1" dirty="0">
                <a:latin typeface="微软雅黑" panose="020B0503020204020204" pitchFamily="34" charset="-122"/>
                <a:ea typeface="微软雅黑" panose="020B0503020204020204" pitchFamily="34" charset="-122"/>
              </a:rPr>
              <a:t>股份有限公司</a:t>
            </a:r>
            <a:endParaRPr lang="zh-CN" altLang="en-US" sz="1200" b="1" dirty="0">
              <a:latin typeface="微软雅黑" panose="020B0503020204020204" pitchFamily="34" charset="-122"/>
              <a:ea typeface="微软雅黑" panose="020B0503020204020204" pitchFamily="34" charset="-122"/>
            </a:endParaRPr>
          </a:p>
        </p:txBody>
      </p:sp>
      <p:sp>
        <p:nvSpPr>
          <p:cNvPr id="5" name="矩形 4"/>
          <p:cNvSpPr/>
          <p:nvPr/>
        </p:nvSpPr>
        <p:spPr>
          <a:xfrm>
            <a:off x="1214414" y="714362"/>
            <a:ext cx="1569660"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五、公司荣誉</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1500166" y="1071552"/>
            <a:ext cx="6858048" cy="3425938"/>
          </a:xfrm>
          <a:prstGeom prst="rect">
            <a:avLst/>
          </a:prstGeom>
        </p:spPr>
        <p:txBody>
          <a:bodyPr wrap="square">
            <a:spAutoFit/>
          </a:bodyPr>
          <a:lstStyle/>
          <a:p>
            <a:pPr>
              <a:lnSpc>
                <a:spcPct val="130000"/>
              </a:lnSpc>
            </a:pPr>
            <a:r>
              <a:rPr lang="en-US" altLang="zh-CN" sz="1400" dirty="0">
                <a:latin typeface="微软雅黑" panose="020B0503020204020204" pitchFamily="34" charset="-122"/>
                <a:ea typeface="微软雅黑" panose="020B0503020204020204" pitchFamily="34" charset="-122"/>
              </a:rPr>
              <a:t>       </a:t>
            </a:r>
            <a:r>
              <a:rPr lang="zh-CN" altLang="zh-CN" sz="1400" dirty="0">
                <a:latin typeface="微软雅黑" panose="020B0503020204020204" pitchFamily="34" charset="-122"/>
                <a:ea typeface="微软雅黑" panose="020B0503020204020204" pitchFamily="34" charset="-122"/>
              </a:rPr>
              <a:t>公司具有良好的社会信誉，是国家电网公司和南方电网公司的合格供应商，与上海电气集团、国网装备、中电工、北方国际、特变电工、中工国际等窗口单位、沃利帕森、巴斯夫化工有限公司等跨国企业以及巴基斯坦卡拉奇电力公司等境外企业建立了长期稳固的合作关系，并多次获得业主单位、总承包单位的表彰和嘉奖。公司通过了中国电力企业联合会的电力行业合格供应商信用评价，获得</a:t>
            </a:r>
            <a:r>
              <a:rPr lang="en-US" altLang="zh-CN" sz="1400" dirty="0">
                <a:latin typeface="微软雅黑" panose="020B0503020204020204" pitchFamily="34" charset="-122"/>
                <a:ea typeface="微软雅黑" panose="020B0503020204020204" pitchFamily="34" charset="-122"/>
              </a:rPr>
              <a:t>AAA</a:t>
            </a:r>
            <a:r>
              <a:rPr lang="zh-CN" altLang="zh-CN" sz="1400" dirty="0">
                <a:latin typeface="微软雅黑" panose="020B0503020204020204" pitchFamily="34" charset="-122"/>
                <a:ea typeface="微软雅黑" panose="020B0503020204020204" pitchFamily="34" charset="-122"/>
              </a:rPr>
              <a:t>级信用等级。</a:t>
            </a:r>
            <a:endParaRPr lang="en-US" altLang="zh-CN" sz="1400" dirty="0">
              <a:latin typeface="微软雅黑" panose="020B0503020204020204" pitchFamily="34" charset="-122"/>
              <a:ea typeface="微软雅黑" panose="020B0503020204020204" pitchFamily="34" charset="-122"/>
            </a:endParaRPr>
          </a:p>
          <a:p>
            <a:pPr>
              <a:lnSpc>
                <a:spcPct val="130000"/>
              </a:lnSpc>
            </a:pPr>
            <a:r>
              <a:rPr lang="en-US" altLang="zh-CN" sz="1400" dirty="0">
                <a:latin typeface="微软雅黑" panose="020B0503020204020204" pitchFamily="34" charset="-122"/>
                <a:ea typeface="微软雅黑" panose="020B0503020204020204" pitchFamily="34" charset="-122"/>
              </a:rPr>
              <a:t>       </a:t>
            </a:r>
            <a:r>
              <a:rPr lang="zh-CN" altLang="zh-CN" sz="1400" dirty="0">
                <a:latin typeface="微软雅黑" panose="020B0503020204020204" pitchFamily="34" charset="-122"/>
                <a:ea typeface="微软雅黑" panose="020B0503020204020204" pitchFamily="34" charset="-122"/>
              </a:rPr>
              <a:t>截止</a:t>
            </a:r>
            <a:r>
              <a:rPr lang="en-US" altLang="zh-CN" sz="1400" dirty="0">
                <a:latin typeface="微软雅黑" panose="020B0503020204020204" pitchFamily="34" charset="-122"/>
                <a:ea typeface="微软雅黑" panose="020B0503020204020204" pitchFamily="34" charset="-122"/>
              </a:rPr>
              <a:t>2015</a:t>
            </a:r>
            <a:r>
              <a:rPr lang="zh-CN" altLang="zh-CN" sz="1400" dirty="0">
                <a:latin typeface="微软雅黑" panose="020B0503020204020204" pitchFamily="34" charset="-122"/>
                <a:ea typeface="微软雅黑" panose="020B0503020204020204" pitchFamily="34" charset="-122"/>
              </a:rPr>
              <a:t>年底，公司共完成</a:t>
            </a:r>
            <a:r>
              <a:rPr lang="en-US" altLang="zh-CN" sz="1400" dirty="0">
                <a:latin typeface="微软雅黑" panose="020B0503020204020204" pitchFamily="34" charset="-122"/>
                <a:ea typeface="微软雅黑" panose="020B0503020204020204" pitchFamily="34" charset="-122"/>
              </a:rPr>
              <a:t>500kV</a:t>
            </a:r>
            <a:r>
              <a:rPr lang="zh-CN" altLang="zh-CN" sz="1400" dirty="0">
                <a:latin typeface="微软雅黑" panose="020B0503020204020204" pitchFamily="34" charset="-122"/>
                <a:ea typeface="微软雅黑" panose="020B0503020204020204" pitchFamily="34" charset="-122"/>
              </a:rPr>
              <a:t>送变电工程新建技改扩建和技术改造项目二百多项；</a:t>
            </a:r>
            <a:r>
              <a:rPr lang="en-US" altLang="zh-CN" sz="1400" dirty="0">
                <a:latin typeface="微软雅黑" panose="020B0503020204020204" pitchFamily="34" charset="-122"/>
                <a:ea typeface="微软雅黑" panose="020B0503020204020204" pitchFamily="34" charset="-122"/>
              </a:rPr>
              <a:t>220kV</a:t>
            </a:r>
            <a:r>
              <a:rPr lang="zh-CN" altLang="zh-CN" sz="1400" dirty="0">
                <a:latin typeface="微软雅黑" panose="020B0503020204020204" pitchFamily="34" charset="-122"/>
                <a:ea typeface="微软雅黑" panose="020B0503020204020204" pitchFamily="34" charset="-122"/>
              </a:rPr>
              <a:t>送电线路工程设计二百多项，累计近三千公里；</a:t>
            </a:r>
            <a:r>
              <a:rPr lang="en-US" altLang="zh-CN" sz="1400" dirty="0">
                <a:latin typeface="微软雅黑" panose="020B0503020204020204" pitchFamily="34" charset="-122"/>
                <a:ea typeface="微软雅黑" panose="020B0503020204020204" pitchFamily="34" charset="-122"/>
              </a:rPr>
              <a:t>220kV</a:t>
            </a:r>
            <a:r>
              <a:rPr lang="zh-CN" altLang="zh-CN" sz="1400" dirty="0">
                <a:latin typeface="微软雅黑" panose="020B0503020204020204" pitchFamily="34" charset="-122"/>
                <a:ea typeface="微软雅黑" panose="020B0503020204020204" pitchFamily="34" charset="-122"/>
              </a:rPr>
              <a:t>变电站设计近一百项；</a:t>
            </a:r>
            <a:r>
              <a:rPr lang="en-US" altLang="zh-CN" sz="1400" dirty="0">
                <a:latin typeface="微软雅黑" panose="020B0503020204020204" pitchFamily="34" charset="-122"/>
                <a:ea typeface="微软雅黑" panose="020B0503020204020204" pitchFamily="34" charset="-122"/>
              </a:rPr>
              <a:t>110kV</a:t>
            </a:r>
            <a:r>
              <a:rPr lang="zh-CN" altLang="zh-CN" sz="1400" dirty="0">
                <a:latin typeface="微软雅黑" panose="020B0503020204020204" pitchFamily="34" charset="-122"/>
                <a:ea typeface="微软雅黑" panose="020B0503020204020204" pitchFamily="34" charset="-122"/>
              </a:rPr>
              <a:t>送电线路工程设计二百余项；</a:t>
            </a:r>
            <a:r>
              <a:rPr lang="en-US" altLang="zh-CN" sz="1400" dirty="0">
                <a:latin typeface="微软雅黑" panose="020B0503020204020204" pitchFamily="34" charset="-122"/>
                <a:ea typeface="微软雅黑" panose="020B0503020204020204" pitchFamily="34" charset="-122"/>
              </a:rPr>
              <a:t>110kV</a:t>
            </a:r>
            <a:r>
              <a:rPr lang="zh-CN" altLang="zh-CN" sz="1400" dirty="0">
                <a:latin typeface="微软雅黑" panose="020B0503020204020204" pitchFamily="34" charset="-122"/>
                <a:ea typeface="微软雅黑" panose="020B0503020204020204" pitchFamily="34" charset="-122"/>
              </a:rPr>
              <a:t>变电站设计近三百项；</a:t>
            </a:r>
            <a:r>
              <a:rPr lang="en-US" altLang="zh-CN" sz="1400" dirty="0">
                <a:latin typeface="微软雅黑" panose="020B0503020204020204" pitchFamily="34" charset="-122"/>
                <a:ea typeface="微软雅黑" panose="020B0503020204020204" pitchFamily="34" charset="-122"/>
              </a:rPr>
              <a:t>35kV</a:t>
            </a:r>
            <a:r>
              <a:rPr lang="zh-CN" altLang="zh-CN" sz="1400" dirty="0">
                <a:latin typeface="微软雅黑" panose="020B0503020204020204" pitchFamily="34" charset="-122"/>
                <a:ea typeface="微软雅黑" panose="020B0503020204020204" pitchFamily="34" charset="-122"/>
              </a:rPr>
              <a:t>及以下输配电设计项目近五千项。在海外市场，先后承担了缅甸水津水电站送电线路工程、缅甸</a:t>
            </a:r>
            <a:r>
              <a:rPr lang="en-US" altLang="zh-CN" sz="1400" dirty="0">
                <a:latin typeface="微软雅黑" panose="020B0503020204020204" pitchFamily="34" charset="-122"/>
                <a:ea typeface="微软雅黑" panose="020B0503020204020204" pitchFamily="34" charset="-122"/>
              </a:rPr>
              <a:t>96T</a:t>
            </a:r>
            <a:r>
              <a:rPr lang="zh-CN" altLang="zh-CN" sz="1400" dirty="0">
                <a:latin typeface="微软雅黑" panose="020B0503020204020204" pitchFamily="34" charset="-122"/>
                <a:ea typeface="微软雅黑" panose="020B0503020204020204" pitchFamily="34" charset="-122"/>
              </a:rPr>
              <a:t>跨河塔项目、埃塞俄比亚</a:t>
            </a:r>
            <a:r>
              <a:rPr lang="en-US" altLang="zh-CN" sz="1400" dirty="0">
                <a:latin typeface="微软雅黑" panose="020B0503020204020204" pitchFamily="34" charset="-122"/>
                <a:ea typeface="微软雅黑" panose="020B0503020204020204" pitchFamily="34" charset="-122"/>
              </a:rPr>
              <a:t>GBIII</a:t>
            </a:r>
            <a:r>
              <a:rPr lang="zh-CN" altLang="zh-CN" sz="1400" dirty="0">
                <a:latin typeface="微软雅黑" panose="020B0503020204020204" pitchFamily="34" charset="-122"/>
                <a:ea typeface="微软雅黑" panose="020B0503020204020204" pitchFamily="34" charset="-122"/>
              </a:rPr>
              <a:t>水电站送出工程、巴基斯坦</a:t>
            </a:r>
            <a:r>
              <a:rPr lang="en-US" altLang="zh-CN" sz="1400" dirty="0">
                <a:latin typeface="微软雅黑" panose="020B0503020204020204" pitchFamily="34" charset="-122"/>
                <a:ea typeface="微软雅黑" panose="020B0503020204020204" pitchFamily="34" charset="-122"/>
              </a:rPr>
              <a:t>500kV GHAZI BAROTHA</a:t>
            </a:r>
            <a:r>
              <a:rPr lang="zh-CN" altLang="zh-CN" sz="1400" dirty="0">
                <a:latin typeface="微软雅黑" panose="020B0503020204020204" pitchFamily="34" charset="-122"/>
                <a:ea typeface="微软雅黑" panose="020B0503020204020204" pitchFamily="34" charset="-122"/>
              </a:rPr>
              <a:t>变电站工程、埃塞</a:t>
            </a:r>
            <a:r>
              <a:rPr lang="en-US" altLang="zh-CN" sz="1400" dirty="0">
                <a:latin typeface="微软雅黑" panose="020B0503020204020204" pitchFamily="34" charset="-122"/>
                <a:ea typeface="微软雅黑" panose="020B0503020204020204" pitchFamily="34" charset="-122"/>
              </a:rPr>
              <a:t>GERD-DEDESA-HOLETA 500kV </a:t>
            </a:r>
            <a:r>
              <a:rPr lang="zh-CN" altLang="zh-CN" sz="1400" dirty="0">
                <a:latin typeface="微软雅黑" panose="020B0503020204020204" pitchFamily="34" charset="-122"/>
                <a:ea typeface="微软雅黑" panose="020B0503020204020204" pitchFamily="34" charset="-122"/>
              </a:rPr>
              <a:t>输变电工程、刚果（金）输变电一揽子项目等六十多个送变电工程的设计任务。</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矩形 461"/>
          <p:cNvSpPr/>
          <p:nvPr/>
        </p:nvSpPr>
        <p:spPr>
          <a:xfrm>
            <a:off x="1333485" y="339502"/>
            <a:ext cx="582930" cy="2123440"/>
          </a:xfrm>
          <a:prstGeom prst="rect">
            <a:avLst/>
          </a:prstGeom>
        </p:spPr>
        <p:txBody>
          <a:bodyPr vert="eaVert" wrap="none">
            <a:spAutoFit/>
          </a:bodyPr>
          <a:lstStyle/>
          <a:p>
            <a:pPr>
              <a:lnSpc>
                <a:spcPct val="130000"/>
              </a:lnSpc>
              <a:spcBef>
                <a:spcPts val="600"/>
              </a:spcBef>
              <a:spcAft>
                <a:spcPts val="600"/>
              </a:spcAft>
            </a:pPr>
            <a:r>
              <a:rPr lang="zh-CN" altLang="en-US" sz="2000" dirty="0">
                <a:latin typeface="微软雅黑" panose="020B0503020204020204" pitchFamily="34" charset="-122"/>
                <a:ea typeface="微软雅黑" panose="020B0503020204020204" pitchFamily="34" charset="-122"/>
              </a:rPr>
              <a:t>六、公司组织架构</a:t>
            </a:r>
            <a:endParaRPr lang="zh-CN" altLang="en-US" sz="2000" dirty="0">
              <a:latin typeface="微软雅黑" panose="020B0503020204020204" pitchFamily="34" charset="-122"/>
              <a:ea typeface="微软雅黑" panose="020B0503020204020204" pitchFamily="34" charset="-122"/>
            </a:endParaRPr>
          </a:p>
        </p:txBody>
      </p:sp>
      <p:pic>
        <p:nvPicPr>
          <p:cNvPr id="463" name="图片 462"/>
          <p:cNvPicPr>
            <a:picLocks noChangeAspect="1"/>
          </p:cNvPicPr>
          <p:nvPr/>
        </p:nvPicPr>
        <p:blipFill>
          <a:blip r:embed="rId1"/>
          <a:stretch>
            <a:fillRect/>
          </a:stretch>
        </p:blipFill>
        <p:spPr>
          <a:xfrm>
            <a:off x="2407882" y="36956"/>
            <a:ext cx="5894738" cy="5078671"/>
          </a:xfrm>
          <a:prstGeom prst="rect">
            <a:avLst/>
          </a:prstGeom>
        </p:spPr>
      </p:pic>
      <p:sp>
        <p:nvSpPr>
          <p:cNvPr id="464" name="TextBox 6"/>
          <p:cNvSpPr txBox="1"/>
          <p:nvPr/>
        </p:nvSpPr>
        <p:spPr>
          <a:xfrm>
            <a:off x="6300192" y="4659982"/>
            <a:ext cx="2714644" cy="275590"/>
          </a:xfrm>
          <a:prstGeom prst="rect">
            <a:avLst/>
          </a:prstGeom>
          <a:noFill/>
        </p:spPr>
        <p:txBody>
          <a:bodyPr wrap="square" rtlCol="0">
            <a:spAutoFit/>
          </a:bodyPr>
          <a:lstStyle/>
          <a:p>
            <a:r>
              <a:rPr lang="zh-CN" altLang="en-US" sz="1200" b="1" dirty="0">
                <a:solidFill>
                  <a:srgbClr val="0099CC"/>
                </a:solidFill>
                <a:latin typeface="仿宋_GB2312" pitchFamily="49" charset="-122"/>
                <a:ea typeface="仿宋_GB2312" pitchFamily="49" charset="-122"/>
              </a:rPr>
              <a:t>          </a:t>
            </a:r>
            <a:r>
              <a:rPr lang="zh-CN" altLang="en-US" sz="1200" b="1" dirty="0">
                <a:latin typeface="仿宋_GB2312" pitchFamily="49" charset="-122"/>
                <a:ea typeface="仿宋_GB2312" pitchFamily="49" charset="-122"/>
              </a:rPr>
              <a:t>智方设计</a:t>
            </a:r>
            <a:r>
              <a:rPr lang="zh-CN" altLang="en-US" sz="1200" b="1" dirty="0">
                <a:latin typeface="仿宋_GB2312" pitchFamily="49" charset="-122"/>
                <a:ea typeface="仿宋_GB2312" pitchFamily="49" charset="-122"/>
              </a:rPr>
              <a:t>股份有限公司</a:t>
            </a:r>
            <a:endParaRPr lang="zh-CN" altLang="en-US" sz="1200" b="1" dirty="0">
              <a:latin typeface="仿宋_GB2312" pitchFamily="49" charset="-122"/>
              <a:ea typeface="仿宋_GB2312" pitchFamily="49"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COMMONDATA" val="eyJoZGlkIjoiMzI0ZDQzNWRmZjMwYzUxOWM1MWEwZjMzODljMzQzNmU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TABLE_ENDDRAG_ORIGIN_RECT" val="611*284"/>
  <p:tag name="TABLE_ENDDRAG_RECT" val="51*67*611*284"/>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4456</Words>
  <Application>WPS 演示</Application>
  <PresentationFormat>全屏显示(16:9)</PresentationFormat>
  <Paragraphs>349</Paragraphs>
  <Slides>37</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Arial</vt:lpstr>
      <vt:lpstr>宋体</vt:lpstr>
      <vt:lpstr>Wingdings</vt:lpstr>
      <vt:lpstr>仿宋_GB2312</vt:lpstr>
      <vt:lpstr>仿宋</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时佳</cp:lastModifiedBy>
  <cp:revision>218</cp:revision>
  <dcterms:created xsi:type="dcterms:W3CDTF">2016-12-21T01:21:00Z</dcterms:created>
  <dcterms:modified xsi:type="dcterms:W3CDTF">2024-02-26T14:13:05Z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01F139FF55044337A836E886CBB51E9F_13</vt:lpwstr>
  </property>
  <property fmtid="{D5CDD505-2E9C-101B-9397-08002B2CF9AE}" pid="3" name="KSOProductBuildVer">
    <vt:lpwstr>2052-12.1.0.15066</vt:lpwstr>
  </property>
</Properties>
</file>